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8" r:id="rId4"/>
    <p:sldId id="259" r:id="rId5"/>
    <p:sldId id="278" r:id="rId6"/>
    <p:sldId id="283" r:id="rId7"/>
    <p:sldId id="280" r:id="rId8"/>
    <p:sldId id="281" r:id="rId9"/>
    <p:sldId id="261" r:id="rId10"/>
    <p:sldId id="284" r:id="rId11"/>
    <p:sldId id="262" r:id="rId12"/>
    <p:sldId id="285" r:id="rId13"/>
    <p:sldId id="263" r:id="rId14"/>
    <p:sldId id="264" r:id="rId15"/>
    <p:sldId id="265" r:id="rId16"/>
    <p:sldId id="266" r:id="rId17"/>
    <p:sldId id="267" r:id="rId18"/>
    <p:sldId id="268" r:id="rId19"/>
    <p:sldId id="260" r:id="rId20"/>
    <p:sldId id="288" r:id="rId21"/>
    <p:sldId id="287" r:id="rId22"/>
    <p:sldId id="269" r:id="rId23"/>
    <p:sldId id="272" r:id="rId24"/>
    <p:sldId id="276" r:id="rId25"/>
    <p:sldId id="286" r:id="rId26"/>
    <p:sldId id="282" r:id="rId27"/>
    <p:sldId id="277" r:id="rId28"/>
  </p:sldIdLst>
  <p:sldSz cx="9144000" cy="5143500" type="screen16x9"/>
  <p:notesSz cx="5143500" cy="9144000"/>
  <p:custDataLst>
    <p:tags r:id="rId30"/>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0805" autoAdjust="0"/>
  </p:normalViewPr>
  <p:slideViewPr>
    <p:cSldViewPr snapToGrid="0" snapToObjects="1">
      <p:cViewPr varScale="1">
        <p:scale>
          <a:sx n="149" d="100"/>
          <a:sy n="149" d="100"/>
        </p:scale>
        <p:origin x="209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rgbClr val="4E7BD6"/>
                </a:solidFill>
                <a:latin typeface="Noto Sans SC" pitchFamily="34" charset="0"/>
                <a:ea typeface="Noto Sans SC" pitchFamily="34" charset="-122"/>
                <a:cs typeface="Noto Sans SC" pitchFamily="34" charset="-120"/>
              </a:rPr>
              <a:t>Prompt Engineering</a:t>
            </a:r>
            <a:r>
              <a:rPr lang="ja-JP" altLang="en-US" sz="1200" b="1" dirty="0">
                <a:solidFill>
                  <a:srgbClr val="4E7BD6"/>
                </a:solidFill>
                <a:latin typeface="Noto Sans SC" pitchFamily="34" charset="0"/>
                <a:ea typeface="Noto Sans SC" pitchFamily="34" charset="-122"/>
                <a:cs typeface="Noto Sans SC" pitchFamily="34" charset="-120"/>
              </a:rPr>
              <a:t>は色んな手法が存在する</a:t>
            </a:r>
            <a:endParaRPr lang="en-US" altLang="ja-JP" sz="1200" b="1" dirty="0">
              <a:solidFill>
                <a:srgbClr val="4E7BD6"/>
              </a:solidFill>
              <a:latin typeface="Noto Sans SC" pitchFamily="34" charset="0"/>
              <a:ea typeface="Noto Sans SC" pitchFamily="34" charset="-122"/>
              <a:cs typeface="Noto Sans SC"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rgbClr val="4E7BD6"/>
              </a:solidFill>
              <a:latin typeface="Noto Sans SC" pitchFamily="34" charset="0"/>
              <a:ea typeface="Noto Sans SC"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4E7BD6"/>
                </a:solidFill>
                <a:latin typeface="Noto Sans SC" pitchFamily="34" charset="0"/>
              </a:rPr>
              <a:t>例えば</a:t>
            </a:r>
            <a:endParaRPr lang="en-US" altLang="ja-JP" dirty="0"/>
          </a:p>
          <a:p>
            <a:r>
              <a:rPr lang="ja-JP" altLang="en-US" dirty="0"/>
              <a:t>明確で具体的なタスクを提示する</a:t>
            </a:r>
            <a:endParaRPr lang="en-US" altLang="ja-JP" dirty="0"/>
          </a:p>
          <a:p>
            <a:endParaRPr lang="en-US" altLang="ja-JP" dirty="0"/>
          </a:p>
          <a:p>
            <a:r>
              <a:rPr lang="ja-JP" altLang="en-US" dirty="0"/>
              <a:t>コンテキストを追加する</a:t>
            </a:r>
            <a:endParaRPr lang="en-US" altLang="ja-JP" dirty="0"/>
          </a:p>
          <a:p>
            <a:r>
              <a:rPr lang="ja-JP" altLang="en-US" dirty="0"/>
              <a:t>ロンプトに文脈や背景を追加することで、モデルがその場面を理解しやすくなります</a:t>
            </a:r>
            <a:endParaRPr lang="en-US" altLang="ja-JP" dirty="0"/>
          </a:p>
          <a:p>
            <a:r>
              <a:rPr lang="ja-JP" altLang="en-US" dirty="0"/>
              <a:t>他にもいろいろあること</a:t>
            </a:r>
            <a:endParaRPr lang="en-US" altLang="ja-JP" dirty="0"/>
          </a:p>
          <a:p>
            <a:endParaRPr lang="en-US" altLang="ja-JP" dirty="0"/>
          </a:p>
          <a:p>
            <a:r>
              <a:rPr lang="ja-JP" altLang="en-US" dirty="0"/>
              <a:t>複数実験の結果として、以下のプロンプトの効果が一番であることが分かりました。</a:t>
            </a:r>
            <a:endParaRPr lang="en-US" altLang="ja-JP"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5021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dirty="0"/>
          </a:p>
        </p:txBody>
      </p:sp>
      <p:sp>
        <p:nvSpPr>
          <p:cNvPr id="4" name="灯片编号占位符 3"/>
          <p:cNvSpPr>
            <a:spLocks noGrp="1"/>
          </p:cNvSpPr>
          <p:nvPr>
            <p:ph type="sldNum" sz="quarter" idx="5"/>
          </p:nvPr>
        </p:nvSpPr>
        <p:spPr/>
        <p:txBody>
          <a:bodyPr/>
          <a:lstStyle/>
          <a:p>
            <a:fld id="{3B914115-6F0F-4422-AF34-268E02E4EDA2}" type="slidenum">
              <a:rPr kumimoji="1" lang="ja-JP" altLang="en-US" smtClean="0"/>
              <a:t>12</a:t>
            </a:fld>
            <a:endParaRPr kumimoji="1" lang="ja-JP" altLang="en-US"/>
          </a:p>
        </p:txBody>
      </p:sp>
    </p:spTree>
    <p:extLst>
      <p:ext uri="{BB962C8B-B14F-4D97-AF65-F5344CB8AC3E}">
        <p14:creationId xmlns:p14="http://schemas.microsoft.com/office/powerpoint/2010/main" val="173942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そこねる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遅延　ちえん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株価の異常変動が</a:t>
            </a:r>
            <a:r>
              <a:rPr lang="ja-JP" altLang="en-US" sz="1200"/>
              <a:t>起こす日に関する新聞を収集し、感情分析を行う。</a:t>
            </a:r>
            <a:endParaRPr lang="en-US" altLang="ja-JP"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40622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err="1">
                <a:solidFill>
                  <a:srgbClr val="FFFFFF"/>
                </a:solidFill>
                <a:latin typeface="Noto Sans SC" pitchFamily="34" charset="0"/>
                <a:ea typeface="Noto Sans SC" pitchFamily="34" charset="-122"/>
                <a:cs typeface="Noto Sans SC" pitchFamily="34" charset="-120"/>
              </a:rPr>
              <a:t>まず、スクレイピングを使ってGoogle</a:t>
            </a:r>
            <a:r>
              <a:rPr lang="en-US" altLang="ja-JP" sz="1200" dirty="0">
                <a:solidFill>
                  <a:srgbClr val="FFFFFF"/>
                </a:solidFill>
                <a:latin typeface="Noto Sans SC" pitchFamily="34" charset="0"/>
                <a:ea typeface="Noto Sans SC" pitchFamily="34" charset="-122"/>
                <a:cs typeface="Noto Sans SC" pitchFamily="34" charset="-120"/>
              </a:rPr>
              <a:t> </a:t>
            </a:r>
            <a:r>
              <a:rPr lang="en-US" altLang="ja-JP" sz="1200" dirty="0" err="1">
                <a:solidFill>
                  <a:srgbClr val="FFFFFF"/>
                </a:solidFill>
                <a:latin typeface="Noto Sans SC" pitchFamily="34" charset="0"/>
                <a:ea typeface="Noto Sans SC" pitchFamily="34" charset="-122"/>
                <a:cs typeface="Noto Sans SC" pitchFamily="34" charset="-120"/>
              </a:rPr>
              <a:t>Newsから特定の会社（例えばテスラ）に関するニュースを取得する。毎日テスラに関連する最新のニュースを集める</a:t>
            </a:r>
            <a:r>
              <a:rPr lang="en-US" altLang="ja-JP" sz="1200" dirty="0">
                <a:solidFill>
                  <a:srgbClr val="FFFFFF"/>
                </a:solidFill>
                <a:latin typeface="Noto Sans SC" pitchFamily="34" charset="0"/>
                <a:ea typeface="Noto Sans SC" pitchFamily="34" charset="-122"/>
                <a:cs typeface="Noto Sans SC"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FFFFFF"/>
              </a:solidFill>
              <a:latin typeface="Noto Sans SC" pitchFamily="34" charset="0"/>
              <a:ea typeface="Noto Sans SC"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FFFFFF"/>
              </a:solidFill>
              <a:latin typeface="Noto Sans SC" pitchFamily="34" charset="0"/>
              <a:ea typeface="Noto Sans SC"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err="1">
                <a:solidFill>
                  <a:srgbClr val="FFFFFF"/>
                </a:solidFill>
                <a:latin typeface="Noto Sans SC" pitchFamily="34" charset="0"/>
                <a:ea typeface="Noto Sans SC" pitchFamily="34" charset="-122"/>
                <a:cs typeface="Noto Sans SC" pitchFamily="34" charset="-120"/>
              </a:rPr>
              <a:t>次に、Kozuchi</a:t>
            </a:r>
            <a:r>
              <a:rPr lang="ja-JP" altLang="en-US" sz="1200" dirty="0">
                <a:solidFill>
                  <a:srgbClr val="FFFFFF"/>
                </a:solidFill>
                <a:latin typeface="Noto Sans SC" pitchFamily="34" charset="0"/>
                <a:ea typeface="Noto Sans SC" pitchFamily="34" charset="-122"/>
                <a:cs typeface="Noto Sans SC" pitchFamily="34" charset="-120"/>
              </a:rPr>
              <a:t>の</a:t>
            </a:r>
            <a:r>
              <a:rPr lang="en-US" altLang="ja-JP" sz="1200" dirty="0">
                <a:solidFill>
                  <a:srgbClr val="FFFFFF"/>
                </a:solidFill>
                <a:latin typeface="Noto Sans SC" pitchFamily="34" charset="0"/>
                <a:ea typeface="Noto Sans SC" pitchFamily="34" charset="-122"/>
                <a:cs typeface="Noto Sans SC" pitchFamily="34" charset="-120"/>
              </a:rPr>
              <a:t>autoMLでトレーニングされたモデルを使って、その日の株価が下落するかどうかを予測する。このモデルはニュースデータをフィットさせ、市場の動向と組み合わせて、株価の変動リスクを検出する</a:t>
            </a:r>
            <a:endParaRPr lang="en-US" altLang="ja-JP"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787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今回のインターンシップで</a:t>
            </a:r>
            <a:r>
              <a:rPr lang="en-US" altLang="ja-JP" sz="1200" dirty="0"/>
              <a:t>FUJITSU</a:t>
            </a:r>
            <a:r>
              <a:rPr lang="ja-JP" altLang="en-US" sz="1200" dirty="0"/>
              <a:t>　</a:t>
            </a:r>
            <a:r>
              <a:rPr lang="en-US" altLang="ja-JP" sz="1200" dirty="0"/>
              <a:t>PALANTIR</a:t>
            </a:r>
            <a:r>
              <a:rPr lang="ja-JP" altLang="en-US" sz="1200" dirty="0"/>
              <a:t>や</a:t>
            </a:r>
            <a:r>
              <a:rPr lang="en-US" altLang="ja-JP" sz="1200" dirty="0"/>
              <a:t>FUJITSU</a:t>
            </a:r>
            <a:r>
              <a:rPr lang="ja-JP" altLang="en-US" sz="1200" dirty="0"/>
              <a:t>　</a:t>
            </a:r>
            <a:r>
              <a:rPr lang="en-US" altLang="ja-JP" sz="1200" dirty="0"/>
              <a:t>AUTOML</a:t>
            </a:r>
            <a:r>
              <a:rPr lang="ja-JP" altLang="en-US" sz="1200" dirty="0"/>
              <a:t>を使って</a:t>
            </a:r>
            <a:r>
              <a:rPr lang="ja-JP" altLang="en-US" dirty="0"/>
              <a:t>、私は</a:t>
            </a:r>
            <a:r>
              <a:rPr lang="en-US" altLang="ja-JP" dirty="0"/>
              <a:t>LOW</a:t>
            </a:r>
            <a:r>
              <a:rPr lang="ja-JP" altLang="en-US" dirty="0"/>
              <a:t>コード開発環境を利用してみて、とても便利と感じました。今後、データ分析の分野はますます大きく、広がっていくと思います。将来、誰もがデータ分析を行えるようになることが期待されており、いかに簡単にデータ分析をふきゅうさせ、それをビジネスに活用できるようにするかが、これから私たちが取り組むべき課題の一つ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684212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603061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err="1">
                <a:solidFill>
                  <a:srgbClr val="383838"/>
                </a:solidFill>
                <a:latin typeface="Noto Sans SC" pitchFamily="34" charset="0"/>
                <a:ea typeface="Noto Sans SC" pitchFamily="34" charset="-122"/>
                <a:cs typeface="Noto Sans SC" pitchFamily="34" charset="-120"/>
              </a:rPr>
              <a:t>テスラ株のリターンに対する異常点を自動化されたアルゴリズム</a:t>
            </a:r>
            <a:r>
              <a:rPr lang="en-US" altLang="ja-JP" sz="1200" dirty="0">
                <a:solidFill>
                  <a:srgbClr val="383838"/>
                </a:solidFill>
                <a:latin typeface="Noto Sans SC" pitchFamily="34" charset="0"/>
                <a:ea typeface="Noto Sans SC" pitchFamily="34" charset="-122"/>
                <a:cs typeface="Noto Sans SC" pitchFamily="34" charset="-120"/>
              </a:rPr>
              <a:t>(</a:t>
            </a:r>
            <a:r>
              <a:rPr lang="en-US" altLang="ja-JP" sz="1200" dirty="0" err="1">
                <a:solidFill>
                  <a:srgbClr val="383838"/>
                </a:solidFill>
                <a:latin typeface="Noto Sans SC" pitchFamily="34" charset="0"/>
                <a:ea typeface="Noto Sans SC" pitchFamily="34" charset="-122"/>
                <a:cs typeface="Noto Sans SC" pitchFamily="34" charset="-120"/>
              </a:rPr>
              <a:t>IsolationForest</a:t>
            </a:r>
            <a:r>
              <a:rPr lang="en-US" altLang="ja-JP" sz="1200" dirty="0">
                <a:solidFill>
                  <a:srgbClr val="383838"/>
                </a:solidFill>
                <a:latin typeface="Noto Sans SC" pitchFamily="34" charset="0"/>
                <a:ea typeface="Noto Sans SC" pitchFamily="34" charset="-122"/>
                <a:cs typeface="Noto Sans SC" pitchFamily="34" charset="-120"/>
              </a:rPr>
              <a:t>)</a:t>
            </a:r>
            <a:r>
              <a:rPr lang="en-US" altLang="ja-JP" sz="1200" dirty="0" err="1">
                <a:solidFill>
                  <a:srgbClr val="383838"/>
                </a:solidFill>
                <a:latin typeface="Noto Sans SC" pitchFamily="34" charset="0"/>
                <a:ea typeface="Noto Sans SC" pitchFamily="34" charset="-122"/>
                <a:cs typeface="Noto Sans SC" pitchFamily="34" charset="-120"/>
              </a:rPr>
              <a:t>で検出している。赤色の点が異常な下落を、黒色の点が異常な上昇を示している</a:t>
            </a:r>
            <a:r>
              <a:rPr lang="en-US" altLang="ja-JP" sz="1200" dirty="0">
                <a:solidFill>
                  <a:srgbClr val="383838"/>
                </a:solidFill>
                <a:latin typeface="Noto Sans SC" pitchFamily="34" charset="0"/>
                <a:ea typeface="Noto Sans SC" pitchFamily="34" charset="-122"/>
                <a:cs typeface="Noto Sans SC"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383838"/>
              </a:solidFill>
              <a:latin typeface="Noto Sans SC" pitchFamily="34" charset="0"/>
              <a:ea typeface="Noto Sans SC"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383838"/>
              </a:solidFill>
              <a:latin typeface="Noto Sans SC" pitchFamily="34" charset="0"/>
              <a:ea typeface="Noto Sans SC"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err="1">
                <a:solidFill>
                  <a:srgbClr val="383838"/>
                </a:solidFill>
                <a:latin typeface="Noto Sans SC" pitchFamily="34" charset="0"/>
                <a:ea typeface="Noto Sans SC" pitchFamily="34" charset="-122"/>
                <a:cs typeface="Noto Sans SC" pitchFamily="34" charset="-120"/>
              </a:rPr>
              <a:t>これらの異常点を検出することにより、株価の大きな変動があるタイミング</a:t>
            </a:r>
            <a:r>
              <a:rPr lang="ja-JP" altLang="en-US" sz="1200" dirty="0">
                <a:solidFill>
                  <a:srgbClr val="383838"/>
                </a:solidFill>
                <a:latin typeface="Noto Sans SC" pitchFamily="34" charset="0"/>
                <a:ea typeface="Noto Sans SC" pitchFamily="34" charset="-122"/>
                <a:cs typeface="Noto Sans SC" pitchFamily="34" charset="-120"/>
              </a:rPr>
              <a:t>を判明</a:t>
            </a:r>
            <a:r>
              <a:rPr lang="en-US" altLang="ja-JP" sz="1200" dirty="0">
                <a:solidFill>
                  <a:srgbClr val="383838"/>
                </a:solidFill>
                <a:latin typeface="Noto Sans SC" pitchFamily="34" charset="0"/>
                <a:ea typeface="Noto Sans SC" pitchFamily="34" charset="-122"/>
                <a:cs typeface="Noto Sans SC" pitchFamily="34" charset="-120"/>
              </a:rPr>
              <a:t>に役立つ。このツールを活用することで、株価の変動に対する市場の感情をより正確に把握でき、投資タイミングの最適化を図ることができる。</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9473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株価の異常変動が</a:t>
            </a:r>
            <a:r>
              <a:rPr lang="ja-JP" altLang="en-US" sz="1200"/>
              <a:t>起こす日に関する新聞を収集し、感情分析を行う。</a:t>
            </a:r>
            <a:endParaRPr lang="en-US" altLang="ja-JP"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31810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3839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8459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real_estate_enterprise_report_vplus_standard_en_20240823/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real_estate_enterprise_report_vplus_standard_en_20240823/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real_estate_enterprise_report_vplus_standard_en_20240823/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real_estate_enterprise_report_vplus_standard_en_20240823/Content-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real_estate_enterprise_report_vplus_standard_en_20240823/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FBA89-FFA6-292E-823C-78479F2FD198}"/>
              </a:ext>
            </a:extLst>
          </p:cNvPr>
          <p:cNvSpPr>
            <a:spLocks noGrp="1"/>
          </p:cNvSpPr>
          <p:nvPr>
            <p:ph type="title"/>
          </p:nvPr>
        </p:nvSpPr>
        <p:spPr/>
        <p:txBody>
          <a:bodyPr/>
          <a:lstStyle/>
          <a:p>
            <a:r>
              <a:rPr kumimoji="1" lang="zh-CN" altLang="en-US"/>
              <a:t>单击此处编辑母版标题样式</a:t>
            </a:r>
            <a:endParaRPr kumimoji="1" lang="ja-JP" altLang="en-US"/>
          </a:p>
        </p:txBody>
      </p:sp>
      <p:sp>
        <p:nvSpPr>
          <p:cNvPr id="3" name="内容占位符 2">
            <a:extLst>
              <a:ext uri="{FF2B5EF4-FFF2-40B4-BE49-F238E27FC236}">
                <a16:creationId xmlns:a16="http://schemas.microsoft.com/office/drawing/2014/main" id="{819C0475-6481-3116-41AF-04B98719D8C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日期占位符 3">
            <a:extLst>
              <a:ext uri="{FF2B5EF4-FFF2-40B4-BE49-F238E27FC236}">
                <a16:creationId xmlns:a16="http://schemas.microsoft.com/office/drawing/2014/main" id="{C3EE5423-89F0-7240-712A-7D5C3A558953}"/>
              </a:ext>
            </a:extLst>
          </p:cNvPr>
          <p:cNvSpPr>
            <a:spLocks noGrp="1"/>
          </p:cNvSpPr>
          <p:nvPr>
            <p:ph type="dt" sz="half" idx="10"/>
          </p:nvPr>
        </p:nvSpPr>
        <p:spPr/>
        <p:txBody>
          <a:bodyPr/>
          <a:lstStyle/>
          <a:p>
            <a:fld id="{C1411C14-E5C6-4E61-842E-C9B319F8C513}" type="datetimeFigureOut">
              <a:rPr kumimoji="1" lang="ja-JP" altLang="en-US" smtClean="0"/>
              <a:t>2024/9/13</a:t>
            </a:fld>
            <a:endParaRPr kumimoji="1" lang="ja-JP" altLang="en-US"/>
          </a:p>
        </p:txBody>
      </p:sp>
      <p:sp>
        <p:nvSpPr>
          <p:cNvPr id="5" name="页脚占位符 4">
            <a:extLst>
              <a:ext uri="{FF2B5EF4-FFF2-40B4-BE49-F238E27FC236}">
                <a16:creationId xmlns:a16="http://schemas.microsoft.com/office/drawing/2014/main" id="{4E31DCBF-F762-702B-312E-8B9A8C5F45D8}"/>
              </a:ext>
            </a:extLst>
          </p:cNvPr>
          <p:cNvSpPr>
            <a:spLocks noGrp="1"/>
          </p:cNvSpPr>
          <p:nvPr>
            <p:ph type="ftr" sz="quarter" idx="11"/>
          </p:nvPr>
        </p:nvSpPr>
        <p:spPr/>
        <p:txBody>
          <a:bodyPr/>
          <a:lstStyle/>
          <a:p>
            <a:endParaRPr kumimoji="1" lang="ja-JP" altLang="en-US"/>
          </a:p>
        </p:txBody>
      </p:sp>
      <p:sp>
        <p:nvSpPr>
          <p:cNvPr id="6" name="灯片编号占位符 5">
            <a:extLst>
              <a:ext uri="{FF2B5EF4-FFF2-40B4-BE49-F238E27FC236}">
                <a16:creationId xmlns:a16="http://schemas.microsoft.com/office/drawing/2014/main" id="{DF515182-54B8-27A0-B5EC-341A4449D669}"/>
              </a:ext>
            </a:extLst>
          </p:cNvPr>
          <p:cNvSpPr>
            <a:spLocks noGrp="1"/>
          </p:cNvSpPr>
          <p:nvPr>
            <p:ph type="sldNum" sz="quarter" idx="12"/>
          </p:nvPr>
        </p:nvSpPr>
        <p:spPr/>
        <p:txBody>
          <a:bodyPr/>
          <a:lstStyle/>
          <a:p>
            <a:fld id="{5B87A9FA-268A-466B-A084-9499D75EF7A1}" type="slidenum">
              <a:rPr kumimoji="1" lang="ja-JP" altLang="en-US" smtClean="0"/>
              <a:t>‹#›</a:t>
            </a:fld>
            <a:endParaRPr kumimoji="1" lang="ja-JP" altLang="en-US"/>
          </a:p>
        </p:txBody>
      </p:sp>
    </p:spTree>
    <p:extLst>
      <p:ext uri="{BB962C8B-B14F-4D97-AF65-F5344CB8AC3E}">
        <p14:creationId xmlns:p14="http://schemas.microsoft.com/office/powerpoint/2010/main" val="295182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28.jpeg"/><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4543" y="719137"/>
            <a:ext cx="5166867" cy="1733550"/>
          </a:xfrm>
          <a:prstGeom prst="rect">
            <a:avLst/>
          </a:prstGeom>
          <a:noFill/>
        </p:spPr>
        <p:txBody>
          <a:bodyPr wrap="square" rtlCol="0" anchor="b"/>
          <a:lstStyle/>
          <a:p>
            <a:pPr marL="0" indent="0" algn="l">
              <a:buNone/>
            </a:pPr>
            <a:r>
              <a:rPr lang="ja-JP" altLang="en-US" sz="3500" b="1" dirty="0">
                <a:solidFill>
                  <a:srgbClr val="4E7BD6"/>
                </a:solidFill>
                <a:latin typeface="Noto Sans SC" pitchFamily="34" charset="0"/>
              </a:rPr>
              <a:t>株価異常変動検出モデル</a:t>
            </a:r>
            <a:endParaRPr lang="en-US" sz="3500" dirty="0"/>
          </a:p>
        </p:txBody>
      </p:sp>
      <p:sp>
        <p:nvSpPr>
          <p:cNvPr id="3" name="Text 1"/>
          <p:cNvSpPr/>
          <p:nvPr/>
        </p:nvSpPr>
        <p:spPr>
          <a:xfrm>
            <a:off x="310145" y="2957513"/>
            <a:ext cx="3451510" cy="390525"/>
          </a:xfrm>
          <a:prstGeom prst="rect">
            <a:avLst/>
          </a:prstGeom>
          <a:noFill/>
        </p:spPr>
        <p:txBody>
          <a:bodyPr wrap="square" rtlCol="0" anchor="ctr"/>
          <a:lstStyle/>
          <a:p>
            <a:pPr marL="0" indent="0" algn="ctr">
              <a:buNone/>
            </a:pPr>
            <a:r>
              <a:rPr lang="ja-JP" altLang="en-US" sz="1855" dirty="0"/>
              <a:t>投資者プロファイルと金融</a:t>
            </a:r>
            <a:r>
              <a:rPr lang="en-US" altLang="ja-JP" sz="1855" dirty="0" err="1"/>
              <a:t>nlp</a:t>
            </a:r>
            <a:endParaRPr lang="en-US" sz="1855" dirty="0"/>
          </a:p>
        </p:txBody>
      </p:sp>
      <p:sp>
        <p:nvSpPr>
          <p:cNvPr id="4" name="Text 2"/>
          <p:cNvSpPr/>
          <p:nvPr/>
        </p:nvSpPr>
        <p:spPr>
          <a:xfrm>
            <a:off x="352425" y="4148138"/>
            <a:ext cx="1943100" cy="276225"/>
          </a:xfrm>
          <a:prstGeom prst="rect">
            <a:avLst/>
          </a:prstGeom>
          <a:noFill/>
        </p:spPr>
        <p:txBody>
          <a:bodyPr wrap="square" rtlCol="0" anchor="ctr"/>
          <a:lstStyle/>
          <a:p>
            <a:pPr marL="0" indent="0" algn="l">
              <a:buNone/>
            </a:pPr>
            <a:r>
              <a:rPr lang="ja-JP" altLang="en-US" sz="1400" dirty="0">
                <a:solidFill>
                  <a:srgbClr val="212121"/>
                </a:solidFill>
                <a:latin typeface="Noto Sans SC" pitchFamily="34" charset="0"/>
              </a:rPr>
              <a:t>シュコウイ</a:t>
            </a:r>
            <a:endParaRPr lang="en-US" sz="1400" dirty="0"/>
          </a:p>
        </p:txBody>
      </p:sp>
      <p:sp>
        <p:nvSpPr>
          <p:cNvPr id="5" name="Text 3"/>
          <p:cNvSpPr/>
          <p:nvPr/>
        </p:nvSpPr>
        <p:spPr>
          <a:xfrm>
            <a:off x="3138487" y="4148138"/>
            <a:ext cx="1943100" cy="276225"/>
          </a:xfrm>
          <a:prstGeom prst="rect">
            <a:avLst/>
          </a:prstGeom>
          <a:noFill/>
        </p:spPr>
        <p:txBody>
          <a:bodyPr wrap="square" rtlCol="0" anchor="ctr"/>
          <a:lstStyle/>
          <a:p>
            <a:pPr marL="0" indent="0" algn="l">
              <a:buNone/>
            </a:pPr>
            <a:r>
              <a:rPr lang="en-US" sz="1400" dirty="0">
                <a:solidFill>
                  <a:srgbClr val="212121"/>
                </a:solidFill>
                <a:latin typeface="Noto Sans SC" pitchFamily="34" charset="0"/>
                <a:ea typeface="Noto Sans SC" pitchFamily="34" charset="-122"/>
                <a:cs typeface="Noto Sans SC" pitchFamily="34" charset="-120"/>
              </a:rPr>
              <a:t>2024-09-13</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52425" y="280988"/>
            <a:ext cx="8439150" cy="552450"/>
          </a:xfrm>
          <a:prstGeom prst="rect">
            <a:avLst/>
          </a:prstGeom>
          <a:noFill/>
        </p:spPr>
        <p:txBody>
          <a:bodyPr wrap="square" rtlCol="0" anchor="t"/>
          <a:lstStyle/>
          <a:p>
            <a:pPr marL="0" indent="0" algn="ctr">
              <a:buNone/>
            </a:pPr>
            <a:r>
              <a:rPr lang="en-US" sz="2240" b="1" dirty="0">
                <a:solidFill>
                  <a:srgbClr val="4E7BD6"/>
                </a:solidFill>
                <a:latin typeface="Noto Sans SC" pitchFamily="34" charset="0"/>
                <a:ea typeface="Noto Sans SC" pitchFamily="34" charset="-122"/>
                <a:cs typeface="Noto Sans SC" pitchFamily="34" charset="-120"/>
              </a:rPr>
              <a:t>Prompt Engineering</a:t>
            </a:r>
            <a:endParaRPr lang="en-US" sz="2240" dirty="0"/>
          </a:p>
        </p:txBody>
      </p:sp>
      <p:pic>
        <p:nvPicPr>
          <p:cNvPr id="9" name="图片 8">
            <a:extLst>
              <a:ext uri="{FF2B5EF4-FFF2-40B4-BE49-F238E27FC236}">
                <a16:creationId xmlns:a16="http://schemas.microsoft.com/office/drawing/2014/main" id="{D5AEEFBA-6B8A-3BDA-9D7B-9BA0285FB327}"/>
              </a:ext>
            </a:extLst>
          </p:cNvPr>
          <p:cNvPicPr>
            <a:picLocks noChangeAspect="1"/>
          </p:cNvPicPr>
          <p:nvPr/>
        </p:nvPicPr>
        <p:blipFill>
          <a:blip r:embed="rId3"/>
          <a:stretch>
            <a:fillRect/>
          </a:stretch>
        </p:blipFill>
        <p:spPr>
          <a:xfrm>
            <a:off x="268565" y="1053333"/>
            <a:ext cx="8696392" cy="3036834"/>
          </a:xfrm>
          <a:prstGeom prst="rect">
            <a:avLst/>
          </a:prstGeom>
        </p:spPr>
      </p:pic>
    </p:spTree>
    <p:extLst>
      <p:ext uri="{BB962C8B-B14F-4D97-AF65-F5344CB8AC3E}">
        <p14:creationId xmlns:p14="http://schemas.microsoft.com/office/powerpoint/2010/main" val="183536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14838" y="1423988"/>
            <a:ext cx="1452563" cy="1243013"/>
          </a:xfrm>
          <a:prstGeom prst="rect">
            <a:avLst/>
          </a:prstGeom>
          <a:noFill/>
        </p:spPr>
        <p:txBody>
          <a:bodyPr wrap="square" rtlCol="0" anchor="ctr"/>
          <a:lstStyle/>
          <a:p>
            <a:pPr marL="0" indent="0" algn="l">
              <a:buNone/>
            </a:pPr>
            <a:r>
              <a:rPr lang="en-US" sz="5760" b="1" dirty="0">
                <a:solidFill>
                  <a:srgbClr val="4E7BD6"/>
                </a:solidFill>
                <a:latin typeface="Noto Sans SC" pitchFamily="34" charset="0"/>
                <a:ea typeface="Noto Sans SC" pitchFamily="34" charset="-122"/>
                <a:cs typeface="Noto Sans SC" pitchFamily="34" charset="-120"/>
              </a:rPr>
              <a:t>02</a:t>
            </a:r>
            <a:endParaRPr lang="en-US" sz="5760" dirty="0"/>
          </a:p>
        </p:txBody>
      </p:sp>
      <p:sp>
        <p:nvSpPr>
          <p:cNvPr id="3" name="Text 1"/>
          <p:cNvSpPr/>
          <p:nvPr/>
        </p:nvSpPr>
        <p:spPr>
          <a:xfrm>
            <a:off x="4414838" y="2481263"/>
            <a:ext cx="4477703" cy="890587"/>
          </a:xfrm>
          <a:prstGeom prst="rect">
            <a:avLst/>
          </a:prstGeom>
          <a:noFill/>
        </p:spPr>
        <p:txBody>
          <a:bodyPr wrap="square" rtlCol="0" anchor="t"/>
          <a:lstStyle/>
          <a:p>
            <a:pPr marL="0" indent="0" algn="l">
              <a:buNone/>
            </a:pPr>
            <a:r>
              <a:rPr lang="en-US" sz="2135" b="1" dirty="0" err="1">
                <a:solidFill>
                  <a:srgbClr val="383838"/>
                </a:solidFill>
                <a:latin typeface="Noto Sans SC" pitchFamily="34" charset="0"/>
                <a:ea typeface="Noto Sans SC" pitchFamily="34" charset="-122"/>
                <a:cs typeface="Noto Sans SC" pitchFamily="34" charset="-120"/>
              </a:rPr>
              <a:t>LLMの判断に基づくTeslaの分析</a:t>
            </a:r>
            <a:endParaRPr lang="en-US" sz="213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75D1C84-A37E-4CB5-2854-9A220E3E6899}"/>
              </a:ext>
            </a:extLst>
          </p:cNvPr>
          <p:cNvSpPr txBox="1">
            <a:spLocks/>
          </p:cNvSpPr>
          <p:nvPr/>
        </p:nvSpPr>
        <p:spPr>
          <a:xfrm>
            <a:off x="720795" y="265826"/>
            <a:ext cx="4152298" cy="2951461"/>
          </a:xfrm>
          <a:prstGeom prst="rect">
            <a:avLst/>
          </a:prstGeom>
        </p:spPr>
        <p:txBody>
          <a:bodyPr vert="horz" lIns="68580" tIns="34290" rIns="68580" bIns="34290" rtlCol="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spcAft>
                <a:spcPts val="450"/>
              </a:spcAft>
            </a:pPr>
            <a:endParaRPr lang="en-US" altLang="ja-JP" sz="2100" dirty="0">
              <a:latin typeface="+mn-lt"/>
              <a:ea typeface="+mn-ea"/>
              <a:cs typeface="+mn-cs"/>
            </a:endParaRPr>
          </a:p>
        </p:txBody>
      </p:sp>
      <p:sp>
        <p:nvSpPr>
          <p:cNvPr id="5" name="标题 1">
            <a:extLst>
              <a:ext uri="{FF2B5EF4-FFF2-40B4-BE49-F238E27FC236}">
                <a16:creationId xmlns:a16="http://schemas.microsoft.com/office/drawing/2014/main" id="{E3596933-9DA6-4E29-D8FF-BB6C6A35EC81}"/>
              </a:ext>
            </a:extLst>
          </p:cNvPr>
          <p:cNvSpPr txBox="1">
            <a:spLocks/>
          </p:cNvSpPr>
          <p:nvPr/>
        </p:nvSpPr>
        <p:spPr>
          <a:xfrm>
            <a:off x="240605" y="334899"/>
            <a:ext cx="5568823" cy="2951461"/>
          </a:xfrm>
          <a:prstGeom prst="rect">
            <a:avLst/>
          </a:prstGeom>
        </p:spPr>
        <p:txBody>
          <a:bodyPr vert="horz" lIns="68580" tIns="34290" rIns="68580" bIns="34290" rtlCol="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spcAft>
                <a:spcPts val="450"/>
              </a:spcAft>
            </a:pPr>
            <a:r>
              <a:rPr lang="ja-JP" altLang="en-US" sz="2100" dirty="0">
                <a:latin typeface="+mn-lt"/>
                <a:ea typeface="+mn-ea"/>
                <a:cs typeface="+mn-cs"/>
              </a:rPr>
              <a:t>売り先①：会社</a:t>
            </a:r>
            <a:endParaRPr lang="en-US" altLang="ja-JP" sz="2100" dirty="0">
              <a:latin typeface="+mn-lt"/>
              <a:ea typeface="+mn-ea"/>
              <a:cs typeface="+mn-cs"/>
            </a:endParaRPr>
          </a:p>
          <a:p>
            <a:pPr>
              <a:spcAft>
                <a:spcPts val="450"/>
              </a:spcAft>
            </a:pPr>
            <a:endParaRPr lang="en-US" altLang="ja-JP" sz="2100" dirty="0">
              <a:latin typeface="+mn-lt"/>
              <a:ea typeface="+mn-ea"/>
              <a:cs typeface="+mn-cs"/>
            </a:endParaRPr>
          </a:p>
          <a:p>
            <a:pPr>
              <a:spcAft>
                <a:spcPts val="450"/>
              </a:spcAft>
            </a:pPr>
            <a:r>
              <a:rPr lang="ja-JP" altLang="en-US" sz="2100" dirty="0">
                <a:latin typeface="+mn-lt"/>
                <a:ea typeface="+mn-ea"/>
                <a:cs typeface="+mn-cs"/>
              </a:rPr>
              <a:t>以下の両社を比べて分析したいと思います。</a:t>
            </a:r>
            <a:endParaRPr lang="en-US" altLang="ja-JP" sz="2100" dirty="0">
              <a:latin typeface="+mn-lt"/>
              <a:ea typeface="+mn-ea"/>
              <a:cs typeface="+mn-cs"/>
            </a:endParaRPr>
          </a:p>
        </p:txBody>
      </p:sp>
      <p:pic>
        <p:nvPicPr>
          <p:cNvPr id="1026" name="Picture 2" descr="富士通 広報note｜note">
            <a:extLst>
              <a:ext uri="{FF2B5EF4-FFF2-40B4-BE49-F238E27FC236}">
                <a16:creationId xmlns:a16="http://schemas.microsoft.com/office/drawing/2014/main" id="{6291B1A6-7A7B-0C62-7F34-EBE85B369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55" y="1617086"/>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df431adcbef76094b36ebb73a8fb4cc7cd98d1030c3?x-bce-process=image/resize,m_fill,w_1528,h_1019,align_50,limit_0/format,f_auto">
            <a:extLst>
              <a:ext uri="{FF2B5EF4-FFF2-40B4-BE49-F238E27FC236}">
                <a16:creationId xmlns:a16="http://schemas.microsoft.com/office/drawing/2014/main" id="{87627347-E57A-2AC3-F9C9-52B7F8D41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04" y="1763533"/>
            <a:ext cx="1964531" cy="130730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C080312-8209-1628-FC17-4977665F034B}"/>
              </a:ext>
            </a:extLst>
          </p:cNvPr>
          <p:cNvSpPr txBox="1"/>
          <p:nvPr/>
        </p:nvSpPr>
        <p:spPr>
          <a:xfrm>
            <a:off x="225310" y="3412989"/>
            <a:ext cx="4346690" cy="1338828"/>
          </a:xfrm>
          <a:prstGeom prst="rect">
            <a:avLst/>
          </a:prstGeom>
          <a:noFill/>
        </p:spPr>
        <p:txBody>
          <a:bodyPr wrap="square" rtlCol="0">
            <a:spAutoFit/>
          </a:bodyPr>
          <a:lstStyle/>
          <a:p>
            <a:r>
              <a:rPr kumimoji="1" lang="ja-JP" altLang="en-US" sz="1350" dirty="0"/>
              <a:t>　結果を予想すると：富士通は日本の大手会社として、投資者が富士通の安定性や高い配当金を目指す可能性が高いこと。</a:t>
            </a:r>
            <a:endParaRPr kumimoji="1" lang="en-US" altLang="ja-JP" sz="1350" dirty="0"/>
          </a:p>
          <a:p>
            <a:r>
              <a:rPr lang="ja-JP" altLang="en-US" sz="1350" dirty="0"/>
              <a:t>　</a:t>
            </a:r>
            <a:r>
              <a:rPr kumimoji="1" lang="ja-JP" altLang="en-US" sz="1350" dirty="0"/>
              <a:t>無駄な会社買収、新製品の開発に膨大な資金を使うなど、アドベンチャーな行為が短期株価の暴落の原因になる可能性がある。</a:t>
            </a:r>
          </a:p>
        </p:txBody>
      </p:sp>
      <p:sp>
        <p:nvSpPr>
          <p:cNvPr id="7" name="文本框 6">
            <a:extLst>
              <a:ext uri="{FF2B5EF4-FFF2-40B4-BE49-F238E27FC236}">
                <a16:creationId xmlns:a16="http://schemas.microsoft.com/office/drawing/2014/main" id="{BCC2EC39-27A6-622B-81CF-C2C524581434}"/>
              </a:ext>
            </a:extLst>
          </p:cNvPr>
          <p:cNvSpPr txBox="1"/>
          <p:nvPr/>
        </p:nvSpPr>
        <p:spPr>
          <a:xfrm>
            <a:off x="4572000" y="3412989"/>
            <a:ext cx="4346690" cy="1754326"/>
          </a:xfrm>
          <a:prstGeom prst="rect">
            <a:avLst/>
          </a:prstGeom>
          <a:noFill/>
        </p:spPr>
        <p:txBody>
          <a:bodyPr wrap="square" rtlCol="0">
            <a:spAutoFit/>
          </a:bodyPr>
          <a:lstStyle/>
          <a:p>
            <a:r>
              <a:rPr kumimoji="1" lang="ja-JP" altLang="en-US" sz="1350" dirty="0"/>
              <a:t>　結果を予想すると：テスラはアメリカのハイテク企業や電気車企業として、投資者がテスラの専門性やテクノロジーや将来性を注目すること。</a:t>
            </a:r>
            <a:endParaRPr kumimoji="1" lang="en-US" altLang="ja-JP" sz="1350" dirty="0"/>
          </a:p>
          <a:p>
            <a:r>
              <a:rPr kumimoji="1" lang="ja-JP" altLang="en-US" sz="1350" dirty="0"/>
              <a:t>　そして、テスラの株価と</a:t>
            </a:r>
            <a:r>
              <a:rPr lang="ja-JP" altLang="en-US" sz="1350" dirty="0"/>
              <a:t>エロン・マスク個人の発言と大きく関わること。技術が遅れている、自分が</a:t>
            </a:r>
            <a:r>
              <a:rPr kumimoji="1" lang="ja-JP" altLang="en-US" sz="1350" dirty="0"/>
              <a:t>ハイテク企業として疑われる</a:t>
            </a:r>
            <a:r>
              <a:rPr lang="ja-JP" altLang="en-US" sz="1350" dirty="0"/>
              <a:t>のが</a:t>
            </a:r>
            <a:r>
              <a:rPr kumimoji="1" lang="ja-JP" altLang="en-US" sz="1350" dirty="0"/>
              <a:t>短期株価の暴落の原因になる可能性がある。</a:t>
            </a:r>
            <a:endParaRPr lang="en-US" altLang="ja-JP" sz="1350" dirty="0"/>
          </a:p>
          <a:p>
            <a:endParaRPr kumimoji="1" lang="ja-JP" altLang="en-US" sz="1350" dirty="0"/>
          </a:p>
        </p:txBody>
      </p:sp>
    </p:spTree>
    <p:extLst>
      <p:ext uri="{BB962C8B-B14F-4D97-AF65-F5344CB8AC3E}">
        <p14:creationId xmlns:p14="http://schemas.microsoft.com/office/powerpoint/2010/main" val="42099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err="1">
                <a:solidFill>
                  <a:srgbClr val="383838"/>
                </a:solidFill>
                <a:latin typeface="Noto Sans SC" pitchFamily="34" charset="0"/>
                <a:ea typeface="Noto Sans SC" pitchFamily="34" charset="-122"/>
                <a:cs typeface="Noto Sans SC" pitchFamily="34" charset="-120"/>
              </a:rPr>
              <a:t>LLMの</a:t>
            </a:r>
            <a:r>
              <a:rPr lang="ja-JP" altLang="en-US" sz="2240" b="1" dirty="0">
                <a:solidFill>
                  <a:srgbClr val="383838"/>
                </a:solidFill>
                <a:latin typeface="Noto Sans SC" pitchFamily="34" charset="0"/>
                <a:ea typeface="Noto Sans SC" pitchFamily="34" charset="-122"/>
                <a:cs typeface="Noto Sans SC" pitchFamily="34" charset="-120"/>
              </a:rPr>
              <a:t>出力</a:t>
            </a:r>
            <a:endParaRPr lang="en-US" sz="2240" dirty="0"/>
          </a:p>
        </p:txBody>
      </p:sp>
      <p:sp>
        <p:nvSpPr>
          <p:cNvPr id="4" name="Text 1"/>
          <p:cNvSpPr/>
          <p:nvPr/>
        </p:nvSpPr>
        <p:spPr>
          <a:xfrm>
            <a:off x="697257" y="1178718"/>
            <a:ext cx="7391400" cy="2786063"/>
          </a:xfrm>
          <a:prstGeom prst="rect">
            <a:avLst/>
          </a:prstGeom>
          <a:noFill/>
        </p:spPr>
        <p:txBody>
          <a:bodyPr wrap="square" rtlCol="0" anchor="t"/>
          <a:lstStyle/>
          <a:p>
            <a:pPr marL="0" indent="0" algn="l">
              <a:lnSpc>
                <a:spcPct val="150000"/>
              </a:lnSpc>
              <a:buNone/>
            </a:pPr>
            <a:r>
              <a:rPr lang="ja-JP" altLang="en-US" sz="800" dirty="0"/>
              <a:t>以下は、提供されたデータに基づいて投資家が何を気にしているか、中立的な態度を持っているか、強く反対しているかを特定するための投資家の判断です。 投資家の判断 会社名</a:t>
            </a:r>
            <a:r>
              <a:rPr lang="en-US" altLang="ja-JP" sz="800" dirty="0"/>
              <a:t>: Tesla </a:t>
            </a:r>
            <a:r>
              <a:rPr lang="ja-JP" altLang="en-US" sz="800" dirty="0"/>
              <a:t>投資家が重視する理由</a:t>
            </a:r>
            <a:r>
              <a:rPr lang="en-US" altLang="ja-JP" sz="800" dirty="0"/>
              <a:t>: </a:t>
            </a:r>
            <a:r>
              <a:rPr lang="ja-JP" altLang="en-US" sz="800" dirty="0"/>
              <a:t>技術革新</a:t>
            </a:r>
            <a:r>
              <a:rPr lang="en-US" altLang="ja-JP" sz="800" dirty="0"/>
              <a:t>: Tesla</a:t>
            </a:r>
            <a:r>
              <a:rPr lang="ja-JP" altLang="en-US" sz="800" dirty="0"/>
              <a:t>は電気自動車（</a:t>
            </a:r>
            <a:r>
              <a:rPr lang="en-US" altLang="ja-JP" sz="800" dirty="0"/>
              <a:t>EV</a:t>
            </a:r>
            <a:r>
              <a:rPr lang="ja-JP" altLang="en-US" sz="800" dirty="0"/>
              <a:t>）市場において技術革新を牽引しており、特に自動運転技術やバッテリー技術において他社をリードしています。 市場シェア</a:t>
            </a:r>
            <a:r>
              <a:rPr lang="en-US" altLang="ja-JP" sz="800" dirty="0"/>
              <a:t>: Tesla</a:t>
            </a:r>
            <a:r>
              <a:rPr lang="ja-JP" altLang="en-US" sz="800" dirty="0"/>
              <a:t>は主要市場（米国、中国、ヨーロッパ）で強力な市場シェアを持っており、ブランド力も高いです。 成長ポテンシャル</a:t>
            </a:r>
            <a:r>
              <a:rPr lang="en-US" altLang="ja-JP" sz="800" dirty="0"/>
              <a:t>: </a:t>
            </a:r>
            <a:r>
              <a:rPr lang="ja-JP" altLang="en-US" sz="800" dirty="0"/>
              <a:t>新しいモデルや技術の導入による成長ポテンシャルが高いと評価されています。 投資家が気にしている問題や弱点</a:t>
            </a:r>
            <a:r>
              <a:rPr lang="en-US" altLang="ja-JP" sz="800" dirty="0"/>
              <a:t>: </a:t>
            </a:r>
            <a:r>
              <a:rPr lang="ja-JP" altLang="en-US" sz="800" dirty="0"/>
              <a:t>遅延</a:t>
            </a:r>
            <a:r>
              <a:rPr lang="en-US" altLang="ja-JP" sz="800" dirty="0"/>
              <a:t>: </a:t>
            </a:r>
            <a:r>
              <a:rPr lang="ja-JP" altLang="en-US" sz="800" dirty="0"/>
              <a:t>ロボタクシーや最新モデルの配送遅延が頻発しており、これが投資家の信頼を損なう要因となっています。 価格戦略</a:t>
            </a:r>
            <a:r>
              <a:rPr lang="en-US" altLang="ja-JP" sz="800" dirty="0"/>
              <a:t>: </a:t>
            </a:r>
            <a:r>
              <a:rPr lang="ja-JP" altLang="en-US" sz="800" dirty="0"/>
              <a:t>価格引き下げが頻繁に行われており、これが収益性に対する懸念を引き起こしています。 競争</a:t>
            </a:r>
            <a:r>
              <a:rPr lang="en-US" altLang="ja-JP" sz="800" dirty="0"/>
              <a:t>: </a:t>
            </a:r>
            <a:r>
              <a:rPr lang="ja-JP" altLang="en-US" sz="800" dirty="0"/>
              <a:t>フォードや</a:t>
            </a:r>
            <a:r>
              <a:rPr lang="en-US" altLang="ja-JP" sz="800" dirty="0"/>
              <a:t>BYD</a:t>
            </a:r>
            <a:r>
              <a:rPr lang="ja-JP" altLang="en-US" sz="800" dirty="0"/>
              <a:t>などの競合他社が市場において攻勢を強めており、</a:t>
            </a:r>
            <a:r>
              <a:rPr lang="en-US" altLang="ja-JP" sz="800" dirty="0"/>
              <a:t>Tesla</a:t>
            </a:r>
            <a:r>
              <a:rPr lang="ja-JP" altLang="en-US" sz="800" dirty="0"/>
              <a:t>の市場シェアが脅かされています。 投資家の感情スコアとニュースの要約に基づく判断</a:t>
            </a:r>
            <a:r>
              <a:rPr lang="en-US" altLang="ja-JP" sz="800" dirty="0"/>
              <a:t>: </a:t>
            </a:r>
            <a:r>
              <a:rPr lang="ja-JP" altLang="en-US" sz="800" dirty="0"/>
              <a:t>中国 </a:t>
            </a:r>
            <a:r>
              <a:rPr lang="en-US" altLang="ja-JP" sz="800" dirty="0"/>
              <a:t>(-0.27): </a:t>
            </a:r>
            <a:r>
              <a:rPr lang="ja-JP" altLang="en-US" sz="800" dirty="0"/>
              <a:t>ニュースの要約</a:t>
            </a:r>
            <a:r>
              <a:rPr lang="en-US" altLang="ja-JP" sz="800" dirty="0"/>
              <a:t>: </a:t>
            </a:r>
            <a:r>
              <a:rPr lang="ja-JP" altLang="en-US" sz="800" dirty="0"/>
              <a:t>テスラ中国の船積みは</a:t>
            </a:r>
            <a:r>
              <a:rPr lang="en-US" altLang="ja-JP" sz="800" dirty="0"/>
              <a:t>2024</a:t>
            </a:r>
            <a:r>
              <a:rPr lang="ja-JP" altLang="en-US" sz="800" dirty="0"/>
              <a:t>年に</a:t>
            </a:r>
            <a:r>
              <a:rPr lang="en-US" altLang="ja-JP" sz="800" dirty="0"/>
              <a:t>4</a:t>
            </a:r>
            <a:r>
              <a:rPr lang="ja-JP" altLang="en-US" sz="800" dirty="0"/>
              <a:t>回目の急落を予想。テスラ中国、</a:t>
            </a:r>
            <a:r>
              <a:rPr lang="en-US" altLang="ja-JP" sz="800" dirty="0"/>
              <a:t>4</a:t>
            </a:r>
            <a:r>
              <a:rPr lang="ja-JP" altLang="en-US" sz="800" dirty="0"/>
              <a:t>月に</a:t>
            </a:r>
            <a:r>
              <a:rPr lang="en-US" altLang="ja-JP" sz="800" dirty="0"/>
              <a:t>62,167</a:t>
            </a:r>
            <a:r>
              <a:rPr lang="ja-JP" altLang="en-US" sz="800" dirty="0"/>
              <a:t>台の車を販売、前月比</a:t>
            </a:r>
            <a:r>
              <a:rPr lang="en-US" altLang="ja-JP" sz="800" dirty="0"/>
              <a:t>30%</a:t>
            </a:r>
            <a:r>
              <a:rPr lang="ja-JP" altLang="en-US" sz="800" dirty="0"/>
              <a:t>減。 投資家の感情</a:t>
            </a:r>
            <a:r>
              <a:rPr lang="en-US" altLang="ja-JP" sz="800" dirty="0"/>
              <a:t>: </a:t>
            </a:r>
            <a:r>
              <a:rPr lang="ja-JP" altLang="en-US" sz="800" dirty="0"/>
              <a:t>強く反対。中国市場での販売減少は重大な懸念事項。 遅延 </a:t>
            </a:r>
            <a:r>
              <a:rPr lang="en-US" altLang="ja-JP" sz="800" dirty="0"/>
              <a:t>(-0.39): </a:t>
            </a:r>
            <a:r>
              <a:rPr lang="ja-JP" altLang="en-US" sz="800" dirty="0"/>
              <a:t>ニュースの要約</a:t>
            </a:r>
            <a:r>
              <a:rPr lang="en-US" altLang="ja-JP" sz="800" dirty="0"/>
              <a:t>: </a:t>
            </a:r>
            <a:r>
              <a:rPr lang="ja-JP" altLang="en-US" sz="800" dirty="0"/>
              <a:t>ロボタクシー公開延期報道でテスラ株価急落。最新モデルの配送に「予期しない遅延」、テスラが直撃。サイバートラックの配送遅延：テスラ、予期せぬ課題を顧客に通知。 投資家の感情</a:t>
            </a:r>
            <a:r>
              <a:rPr lang="en-US" altLang="ja-JP" sz="800" dirty="0"/>
              <a:t>: </a:t>
            </a:r>
            <a:r>
              <a:rPr lang="ja-JP" altLang="en-US" sz="800" dirty="0"/>
              <a:t>強く反対。遅延は投資家の信頼を大きく損なう要因。 フォード </a:t>
            </a:r>
            <a:r>
              <a:rPr lang="en-US" altLang="ja-JP" sz="800" dirty="0"/>
              <a:t>(-0.20): </a:t>
            </a:r>
            <a:r>
              <a:rPr lang="ja-JP" altLang="en-US" sz="800" dirty="0"/>
              <a:t>ニュースの要約</a:t>
            </a:r>
            <a:r>
              <a:rPr lang="en-US" altLang="ja-JP" sz="800" dirty="0"/>
              <a:t>: </a:t>
            </a:r>
            <a:r>
              <a:rPr lang="ja-JP" altLang="en-US" sz="800" dirty="0"/>
              <a:t>フォードの</a:t>
            </a:r>
            <a:r>
              <a:rPr lang="en-US" altLang="ja-JP" sz="800" dirty="0"/>
              <a:t>EV</a:t>
            </a:r>
            <a:r>
              <a:rPr lang="ja-JP" altLang="en-US" sz="800" dirty="0"/>
              <a:t>ドライバーがテスラのスーパーチャージャーを使用可能に。テスラは</a:t>
            </a:r>
            <a:r>
              <a:rPr lang="en-US" altLang="ja-JP" sz="800" dirty="0"/>
              <a:t>GM</a:t>
            </a:r>
            <a:r>
              <a:rPr lang="ja-JP" altLang="en-US" sz="800" dirty="0"/>
              <a:t>、フォードと共に</a:t>
            </a:r>
            <a:r>
              <a:rPr lang="en-US" altLang="ja-JP" sz="800" dirty="0"/>
              <a:t>EV</a:t>
            </a:r>
            <a:r>
              <a:rPr lang="ja-JP" altLang="en-US" sz="800" dirty="0"/>
              <a:t>工場の急ピッチな立ち上げを遅らせる。 投資家の感情</a:t>
            </a:r>
            <a:r>
              <a:rPr lang="en-US" altLang="ja-JP" sz="800" dirty="0"/>
              <a:t>: </a:t>
            </a:r>
            <a:r>
              <a:rPr lang="ja-JP" altLang="en-US" sz="800" dirty="0"/>
              <a:t>中立。競合他社との協力や遅延は懸念材料だが、重大な反感までは引き起こしていない。 価格 </a:t>
            </a:r>
            <a:r>
              <a:rPr lang="en-US" altLang="ja-JP" sz="800" dirty="0"/>
              <a:t>(-0.20): </a:t>
            </a:r>
            <a:r>
              <a:rPr lang="ja-JP" altLang="en-US" sz="800" dirty="0"/>
              <a:t>ニュースの要約</a:t>
            </a:r>
            <a:r>
              <a:rPr lang="en-US" altLang="ja-JP" sz="800" dirty="0"/>
              <a:t>: </a:t>
            </a:r>
            <a:r>
              <a:rPr lang="ja-JP" altLang="en-US" sz="800" dirty="0"/>
              <a:t>競争が激化する中、テスラは米国、中国、ドイツで価格を引き下げ。価格引き下げにもかかわらず、テスラの販売は</a:t>
            </a:r>
            <a:r>
              <a:rPr lang="en-US" altLang="ja-JP" sz="800" dirty="0"/>
              <a:t>2</a:t>
            </a:r>
            <a:r>
              <a:rPr lang="ja-JP" altLang="en-US" sz="800" dirty="0"/>
              <a:t>四半期連続で減少、しかし、予想されたほど劣悪ではない。 投資家の感情</a:t>
            </a:r>
            <a:r>
              <a:rPr lang="en-US" altLang="ja-JP" sz="800" dirty="0"/>
              <a:t>: </a:t>
            </a:r>
            <a:r>
              <a:rPr lang="ja-JP" altLang="en-US" sz="800" dirty="0"/>
              <a:t>中立。価格引き下げは収益性に対する懸念を引き起こすが、市場シェア維持のための戦略として理解されている。 契約 </a:t>
            </a:r>
            <a:r>
              <a:rPr lang="en-US" altLang="ja-JP" sz="800" dirty="0"/>
              <a:t>(-0.19): </a:t>
            </a:r>
            <a:r>
              <a:rPr lang="ja-JP" altLang="en-US" sz="800" dirty="0"/>
              <a:t>ニュースの要約</a:t>
            </a:r>
            <a:r>
              <a:rPr lang="en-US" altLang="ja-JP" sz="800" dirty="0"/>
              <a:t>: </a:t>
            </a:r>
            <a:r>
              <a:rPr lang="ja-JP" altLang="en-US" sz="800" dirty="0"/>
              <a:t>イーロン・マスク、株主からテスラの最高額の報酬契約を勝ち取る。中国のテスラライバル</a:t>
            </a:r>
            <a:r>
              <a:rPr lang="en-US" altLang="ja-JP" sz="800" dirty="0"/>
              <a:t>BYD</a:t>
            </a:r>
            <a:r>
              <a:rPr lang="ja-JP" altLang="en-US" sz="800" dirty="0"/>
              <a:t>が</a:t>
            </a:r>
            <a:r>
              <a:rPr lang="en-US" altLang="ja-JP" sz="800" dirty="0"/>
              <a:t>10</a:t>
            </a:r>
            <a:r>
              <a:rPr lang="ja-JP" altLang="en-US" sz="800" dirty="0"/>
              <a:t>億ドルのトルコ</a:t>
            </a:r>
            <a:r>
              <a:rPr lang="en-US" altLang="ja-JP" sz="800" dirty="0"/>
              <a:t>EV</a:t>
            </a:r>
            <a:r>
              <a:rPr lang="ja-JP" altLang="en-US" sz="800" dirty="0"/>
              <a:t>工場契約で合意。 投資家の感情</a:t>
            </a:r>
            <a:r>
              <a:rPr lang="en-US" altLang="ja-JP" sz="800" dirty="0"/>
              <a:t>: </a:t>
            </a:r>
            <a:r>
              <a:rPr lang="ja-JP" altLang="en-US" sz="800" dirty="0"/>
              <a:t>中立。報酬契約や競合他社の契約は懸念材料だが、強い反感を引き起こすほどではない。 結論 投資家は主に「遅延」や「中国市場での販売減少」に強く反対しており、これらの問題が解決されない限り、投資家の信頼が回復するのは難しいと考えられます。「価格戦略」や「競合他社との関係」については中立的な態度を持っているため、これらの問題が大きくならない限り、投資家の信頼に大きな影響を与えることはないでしょう。</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271463" y="357188"/>
            <a:ext cx="8601075" cy="442913"/>
          </a:xfrm>
          <a:prstGeom prst="rect">
            <a:avLst/>
          </a:prstGeom>
          <a:noFill/>
        </p:spPr>
        <p:txBody>
          <a:bodyPr wrap="square" rtlCol="0" anchor="t"/>
          <a:lstStyle/>
          <a:p>
            <a:pPr marL="0" indent="0" algn="l">
              <a:buNone/>
            </a:pPr>
            <a:r>
              <a:rPr lang="en-US" sz="2170" b="1" dirty="0">
                <a:solidFill>
                  <a:srgbClr val="000000"/>
                </a:solidFill>
                <a:latin typeface="Noto Sans SC" pitchFamily="34" charset="0"/>
                <a:ea typeface="Noto Sans SC" pitchFamily="34" charset="-122"/>
                <a:cs typeface="Noto Sans SC" pitchFamily="34" charset="-120"/>
              </a:rPr>
              <a:t>会社名: Tesla</a:t>
            </a:r>
            <a:endParaRPr lang="en-US" sz="2170" dirty="0"/>
          </a:p>
        </p:txBody>
      </p:sp>
      <p:sp>
        <p:nvSpPr>
          <p:cNvPr id="4" name="Text 1"/>
          <p:cNvSpPr/>
          <p:nvPr/>
        </p:nvSpPr>
        <p:spPr>
          <a:xfrm>
            <a:off x="666750" y="1252538"/>
            <a:ext cx="1952625" cy="304800"/>
          </a:xfrm>
          <a:prstGeom prst="rect">
            <a:avLst/>
          </a:prstGeom>
          <a:noFill/>
        </p:spPr>
        <p:txBody>
          <a:bodyPr wrap="square" rtlCol="0" anchor="t"/>
          <a:lstStyle/>
          <a:p>
            <a:pPr marL="0" indent="0" algn="ctr">
              <a:lnSpc>
                <a:spcPct val="150000"/>
              </a:lnSpc>
              <a:buNone/>
            </a:pPr>
            <a:endParaRPr lang="en-US" sz="1400" dirty="0"/>
          </a:p>
        </p:txBody>
      </p:sp>
      <p:sp>
        <p:nvSpPr>
          <p:cNvPr id="5" name="Text 2"/>
          <p:cNvSpPr/>
          <p:nvPr/>
        </p:nvSpPr>
        <p:spPr>
          <a:xfrm>
            <a:off x="6519863" y="1252538"/>
            <a:ext cx="1952625" cy="304800"/>
          </a:xfrm>
          <a:prstGeom prst="rect">
            <a:avLst/>
          </a:prstGeom>
          <a:noFill/>
        </p:spPr>
        <p:txBody>
          <a:bodyPr wrap="square" rtlCol="0" anchor="t"/>
          <a:lstStyle/>
          <a:p>
            <a:pPr marL="0" indent="0" algn="ctr">
              <a:lnSpc>
                <a:spcPct val="150000"/>
              </a:lnSpc>
              <a:buNone/>
            </a:pPr>
            <a:endParaRPr lang="en-US" sz="1400" dirty="0"/>
          </a:p>
        </p:txBody>
      </p:sp>
      <p:sp>
        <p:nvSpPr>
          <p:cNvPr id="6" name="Text 3"/>
          <p:cNvSpPr/>
          <p:nvPr/>
        </p:nvSpPr>
        <p:spPr>
          <a:xfrm>
            <a:off x="666750" y="3257550"/>
            <a:ext cx="1952625" cy="304800"/>
          </a:xfrm>
          <a:prstGeom prst="rect">
            <a:avLst/>
          </a:prstGeom>
          <a:noFill/>
        </p:spPr>
        <p:txBody>
          <a:bodyPr wrap="square" rtlCol="0" anchor="t"/>
          <a:lstStyle/>
          <a:p>
            <a:pPr marL="0" indent="0" algn="ctr">
              <a:lnSpc>
                <a:spcPct val="150000"/>
              </a:lnSpc>
              <a:buNone/>
            </a:pPr>
            <a:endParaRPr lang="en-US" sz="1400" dirty="0"/>
          </a:p>
        </p:txBody>
      </p:sp>
      <p:sp>
        <p:nvSpPr>
          <p:cNvPr id="7" name="Text 4"/>
          <p:cNvSpPr/>
          <p:nvPr/>
        </p:nvSpPr>
        <p:spPr>
          <a:xfrm>
            <a:off x="6519863" y="3257550"/>
            <a:ext cx="1952625" cy="304800"/>
          </a:xfrm>
          <a:prstGeom prst="rect">
            <a:avLst/>
          </a:prstGeom>
          <a:noFill/>
        </p:spPr>
        <p:txBody>
          <a:bodyPr wrap="square" rtlCol="0" anchor="t"/>
          <a:lstStyle/>
          <a:p>
            <a:pPr marL="0" indent="0" algn="ctr">
              <a:lnSpc>
                <a:spcPct val="150000"/>
              </a:lnSpc>
              <a:buNone/>
            </a:pPr>
            <a:endParaRPr lang="en-US" sz="1400" dirty="0"/>
          </a:p>
        </p:txBody>
      </p:sp>
      <p:sp>
        <p:nvSpPr>
          <p:cNvPr id="8" name="Text 5"/>
          <p:cNvSpPr/>
          <p:nvPr/>
        </p:nvSpPr>
        <p:spPr>
          <a:xfrm>
            <a:off x="528638" y="1604963"/>
            <a:ext cx="2228850" cy="1066800"/>
          </a:xfrm>
          <a:prstGeom prst="rect">
            <a:avLst/>
          </a:prstGeom>
          <a:noFill/>
        </p:spPr>
        <p:txBody>
          <a:bodyPr wrap="square" rtlCol="0" anchor="t"/>
          <a:lstStyle/>
          <a:p>
            <a:pPr marL="0" indent="0" algn="ctr">
              <a:lnSpc>
                <a:spcPct val="150000"/>
              </a:lnSpc>
              <a:buNone/>
            </a:pPr>
            <a:r>
              <a:rPr lang="en-US" sz="1400" dirty="0">
                <a:solidFill>
                  <a:srgbClr val="383838"/>
                </a:solidFill>
                <a:latin typeface="Noto Sans SC" pitchFamily="34" charset="0"/>
                <a:ea typeface="Noto Sans SC" pitchFamily="34" charset="-122"/>
                <a:cs typeface="Noto Sans SC" pitchFamily="34" charset="-120"/>
              </a:rPr>
              <a:t>投資家が重視しているポイント</a:t>
            </a:r>
            <a:endParaRPr lang="en-US" sz="1400" dirty="0"/>
          </a:p>
        </p:txBody>
      </p:sp>
      <p:sp>
        <p:nvSpPr>
          <p:cNvPr id="9" name="Text 6"/>
          <p:cNvSpPr/>
          <p:nvPr/>
        </p:nvSpPr>
        <p:spPr>
          <a:xfrm>
            <a:off x="6381750" y="1604963"/>
            <a:ext cx="2228850" cy="1066800"/>
          </a:xfrm>
          <a:prstGeom prst="rect">
            <a:avLst/>
          </a:prstGeom>
          <a:noFill/>
        </p:spPr>
        <p:txBody>
          <a:bodyPr wrap="square" rtlCol="0" anchor="t"/>
          <a:lstStyle/>
          <a:p>
            <a:pPr marL="0" indent="0" algn="ctr">
              <a:lnSpc>
                <a:spcPct val="150000"/>
              </a:lnSpc>
              <a:buNone/>
            </a:pPr>
            <a:r>
              <a:rPr lang="en-US" sz="1400" dirty="0">
                <a:solidFill>
                  <a:srgbClr val="383838"/>
                </a:solidFill>
                <a:latin typeface="Noto Sans SC" pitchFamily="34" charset="0"/>
                <a:ea typeface="Noto Sans SC" pitchFamily="34" charset="-122"/>
                <a:cs typeface="Noto Sans SC" pitchFamily="34" charset="-120"/>
              </a:rPr>
              <a:t>投資家が懸念している問題</a:t>
            </a:r>
            <a:endParaRPr lang="en-US" sz="1400" dirty="0"/>
          </a:p>
        </p:txBody>
      </p:sp>
      <p:sp>
        <p:nvSpPr>
          <p:cNvPr id="10" name="Text 7"/>
          <p:cNvSpPr/>
          <p:nvPr/>
        </p:nvSpPr>
        <p:spPr>
          <a:xfrm>
            <a:off x="528638" y="3609975"/>
            <a:ext cx="2228850" cy="1066800"/>
          </a:xfrm>
          <a:prstGeom prst="rect">
            <a:avLst/>
          </a:prstGeom>
          <a:noFill/>
        </p:spPr>
        <p:txBody>
          <a:bodyPr wrap="square" rtlCol="0" anchor="t"/>
          <a:lstStyle/>
          <a:p>
            <a:pPr marL="0" indent="0" algn="ctr">
              <a:lnSpc>
                <a:spcPct val="150000"/>
              </a:lnSpc>
              <a:buNone/>
            </a:pPr>
            <a:r>
              <a:rPr lang="en-US" sz="1400" dirty="0">
                <a:solidFill>
                  <a:srgbClr val="383838"/>
                </a:solidFill>
                <a:latin typeface="Noto Sans SC" pitchFamily="34" charset="0"/>
                <a:ea typeface="Noto Sans SC" pitchFamily="34" charset="-122"/>
                <a:cs typeface="Noto Sans SC" pitchFamily="34" charset="-120"/>
              </a:rPr>
              <a:t>投資家の感情スコアとニュースの要約に基づく分析</a:t>
            </a:r>
            <a:endParaRPr lang="en-US" sz="1400" dirty="0"/>
          </a:p>
        </p:txBody>
      </p:sp>
      <p:sp>
        <p:nvSpPr>
          <p:cNvPr id="11" name="Text 8"/>
          <p:cNvSpPr/>
          <p:nvPr/>
        </p:nvSpPr>
        <p:spPr>
          <a:xfrm>
            <a:off x="6381750" y="3609975"/>
            <a:ext cx="2228850" cy="1066800"/>
          </a:xfrm>
          <a:prstGeom prst="rect">
            <a:avLst/>
          </a:prstGeom>
          <a:noFill/>
        </p:spPr>
        <p:txBody>
          <a:bodyPr wrap="square" rtlCol="0" anchor="t"/>
          <a:lstStyle/>
          <a:p>
            <a:pPr marL="0" indent="0" algn="ctr">
              <a:lnSpc>
                <a:spcPct val="150000"/>
              </a:lnSpc>
              <a:buNone/>
            </a:pPr>
            <a:r>
              <a:rPr lang="en-US" sz="1400" dirty="0">
                <a:solidFill>
                  <a:srgbClr val="383838"/>
                </a:solidFill>
                <a:latin typeface="Noto Sans SC" pitchFamily="34" charset="0"/>
                <a:ea typeface="Noto Sans SC" pitchFamily="34" charset="-122"/>
                <a:cs typeface="Noto Sans SC" pitchFamily="34" charset="-120"/>
              </a:rPr>
              <a:t>結論</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809625" y="881063"/>
            <a:ext cx="3652838" cy="676275"/>
          </a:xfrm>
          <a:prstGeom prst="rect">
            <a:avLst/>
          </a:prstGeom>
          <a:noFill/>
        </p:spPr>
        <p:txBody>
          <a:bodyPr wrap="square" rtlCol="0" anchor="t"/>
          <a:lstStyle/>
          <a:p>
            <a:pPr marL="0" indent="0">
              <a:buNone/>
            </a:pPr>
            <a:r>
              <a:rPr lang="en-US" sz="1820" b="1" dirty="0">
                <a:solidFill>
                  <a:srgbClr val="383838"/>
                </a:solidFill>
                <a:latin typeface="Noto Sans SC" pitchFamily="34" charset="0"/>
                <a:ea typeface="Noto Sans SC" pitchFamily="34" charset="-122"/>
                <a:cs typeface="Noto Sans SC" pitchFamily="34" charset="-120"/>
              </a:rPr>
              <a:t>投資家が重視しているポイント</a:t>
            </a:r>
            <a:endParaRPr lang="en-US" sz="1820" dirty="0"/>
          </a:p>
        </p:txBody>
      </p:sp>
      <p:sp>
        <p:nvSpPr>
          <p:cNvPr id="4" name="Text 1"/>
          <p:cNvSpPr/>
          <p:nvPr/>
        </p:nvSpPr>
        <p:spPr>
          <a:xfrm>
            <a:off x="809625" y="1704975"/>
            <a:ext cx="3652838" cy="2976563"/>
          </a:xfrm>
          <a:prstGeom prst="rect">
            <a:avLst/>
          </a:prstGeom>
          <a:noFill/>
        </p:spPr>
        <p:txBody>
          <a:bodyPr wrap="square" rtlCol="0" anchor="t"/>
          <a:lstStyle/>
          <a:p>
            <a:pPr marL="0" indent="0" algn="l">
              <a:lnSpc>
                <a:spcPct val="150000"/>
              </a:lnSpc>
              <a:buNone/>
            </a:pPr>
            <a:r>
              <a:rPr lang="en-US" sz="980" b="1" dirty="0">
                <a:solidFill>
                  <a:srgbClr val="383838"/>
                </a:solidFill>
                <a:latin typeface="Noto Sans SC" pitchFamily="34" charset="0"/>
                <a:ea typeface="Noto Sans SC" pitchFamily="34" charset="-122"/>
                <a:cs typeface="Noto Sans SC" pitchFamily="34" charset="-120"/>
              </a:rPr>
              <a:t>技術革新
</a:t>
            </a:r>
            <a:endParaRPr lang="en-US" sz="980" dirty="0"/>
          </a:p>
          <a:p>
            <a:pPr marL="0" indent="0" algn="l">
              <a:lnSpc>
                <a:spcPct val="150000"/>
              </a:lnSpc>
              <a:buNone/>
            </a:pPr>
            <a:r>
              <a:rPr lang="en-US" sz="980" b="1" dirty="0">
                <a:solidFill>
                  <a:srgbClr val="383838"/>
                </a:solidFill>
                <a:latin typeface="Noto Sans SC" pitchFamily="34" charset="0"/>
                <a:ea typeface="Noto Sans SC" pitchFamily="34" charset="-122"/>
                <a:cs typeface="Noto Sans SC" pitchFamily="34" charset="-120"/>
              </a:rPr>
              <a:t>Teslaは電気自動車（EV）市場で技術革新をリードしていて、特に自動運転技術やバッテリー技術で他社を上回っている。この技術的優位性が投資家にとって大きな魅力になっている。</a:t>
            </a:r>
            <a:br>
              <a:rPr lang="en-US" sz="980" b="1" dirty="0">
                <a:solidFill>
                  <a:srgbClr val="383838"/>
                </a:solidFill>
                <a:latin typeface="Noto Sans SC" pitchFamily="34" charset="0"/>
                <a:ea typeface="Noto Sans SC" pitchFamily="34" charset="-122"/>
                <a:cs typeface="Noto Sans SC" pitchFamily="34" charset="-120"/>
              </a:rPr>
            </a:br>
            <a:r>
              <a:rPr lang="en-US" sz="980" b="1" dirty="0">
                <a:solidFill>
                  <a:srgbClr val="383838"/>
                </a:solidFill>
                <a:latin typeface="Noto Sans SC" pitchFamily="34" charset="0"/>
                <a:ea typeface="Noto Sans SC" pitchFamily="34" charset="-122"/>
                <a:cs typeface="Noto Sans SC" pitchFamily="34" charset="-120"/>
              </a:rPr>
              <a:t>市場シェア
</a:t>
            </a:r>
            <a:endParaRPr lang="en-US" sz="980" dirty="0"/>
          </a:p>
          <a:p>
            <a:pPr marL="0" indent="0" algn="l">
              <a:lnSpc>
                <a:spcPct val="150000"/>
              </a:lnSpc>
              <a:buNone/>
            </a:pPr>
            <a:r>
              <a:rPr lang="en-US" sz="980" b="1" dirty="0">
                <a:solidFill>
                  <a:srgbClr val="383838"/>
                </a:solidFill>
                <a:latin typeface="Noto Sans SC" pitchFamily="34" charset="0"/>
                <a:ea typeface="Noto Sans SC" pitchFamily="34" charset="-122"/>
                <a:cs typeface="Noto Sans SC" pitchFamily="34" charset="-120"/>
              </a:rPr>
              <a:t>Teslaは米国、中国、ヨーロッパなど主要市場で強い市場シェアを持っていて、ブランド力も高く評価されている。</a:t>
            </a:r>
            <a:br>
              <a:rPr lang="en-US" sz="980" b="1" dirty="0">
                <a:solidFill>
                  <a:srgbClr val="383838"/>
                </a:solidFill>
                <a:latin typeface="Noto Sans SC" pitchFamily="34" charset="0"/>
                <a:ea typeface="Noto Sans SC" pitchFamily="34" charset="-122"/>
                <a:cs typeface="Noto Sans SC" pitchFamily="34" charset="-120"/>
              </a:rPr>
            </a:br>
            <a:r>
              <a:rPr lang="en-US" sz="980" b="1" dirty="0">
                <a:solidFill>
                  <a:srgbClr val="383838"/>
                </a:solidFill>
                <a:latin typeface="Noto Sans SC" pitchFamily="34" charset="0"/>
                <a:ea typeface="Noto Sans SC" pitchFamily="34" charset="-122"/>
                <a:cs typeface="Noto Sans SC" pitchFamily="34" charset="-120"/>
              </a:rPr>
              <a:t>成長ポテンシャル
</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新しいモデルや技術の導入による成長の可能性が高く、投資家からも今後の成長に期待が寄せられている。</a:t>
            </a:r>
            <a:endParaRPr lang="en-US" sz="9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2052638" y="180975"/>
            <a:ext cx="4705350" cy="552450"/>
          </a:xfrm>
          <a:prstGeom prst="rect">
            <a:avLst/>
          </a:prstGeom>
          <a:noFill/>
        </p:spPr>
        <p:txBody>
          <a:bodyPr wrap="square" rtlCol="0" anchor="t"/>
          <a:lstStyle/>
          <a:p>
            <a:pPr marL="0" indent="0" algn="ctr">
              <a:buNone/>
            </a:pPr>
            <a:r>
              <a:rPr lang="en-US" sz="2240" b="1" dirty="0">
                <a:solidFill>
                  <a:srgbClr val="000000"/>
                </a:solidFill>
                <a:latin typeface="Noto Sans SC" pitchFamily="34" charset="0"/>
                <a:ea typeface="Noto Sans SC" pitchFamily="34" charset="-122"/>
                <a:cs typeface="Noto Sans SC" pitchFamily="34" charset="-120"/>
              </a:rPr>
              <a:t>投資家が懸念している問題</a:t>
            </a:r>
            <a:endParaRPr lang="en-US" sz="2240" dirty="0"/>
          </a:p>
        </p:txBody>
      </p:sp>
      <p:sp>
        <p:nvSpPr>
          <p:cNvPr id="4" name="Text 1"/>
          <p:cNvSpPr/>
          <p:nvPr/>
        </p:nvSpPr>
        <p:spPr>
          <a:xfrm>
            <a:off x="804863" y="1047750"/>
            <a:ext cx="2105025" cy="1752600"/>
          </a:xfrm>
          <a:prstGeom prst="rect">
            <a:avLst/>
          </a:prstGeom>
          <a:noFill/>
        </p:spPr>
        <p:txBody>
          <a:bodyPr wrap="square" rtlCol="0" anchor="t"/>
          <a:lstStyle/>
          <a:p>
            <a:pPr marL="0" indent="0" algn="l">
              <a:lnSpc>
                <a:spcPct val="150000"/>
              </a:lnSpc>
              <a:buNone/>
            </a:pPr>
            <a:r>
              <a:rPr lang="en-US" sz="1400" b="1" dirty="0">
                <a:solidFill>
                  <a:srgbClr val="383838"/>
                </a:solidFill>
                <a:latin typeface="Noto Sans SC" pitchFamily="34" charset="0"/>
                <a:ea typeface="Noto Sans SC" pitchFamily="34" charset="-122"/>
                <a:cs typeface="Noto Sans SC" pitchFamily="34" charset="-120"/>
              </a:rPr>
              <a:t>遅延</a:t>
            </a:r>
            <a:endParaRPr lang="en-US" sz="1400" dirty="0"/>
          </a:p>
        </p:txBody>
      </p:sp>
      <p:sp>
        <p:nvSpPr>
          <p:cNvPr id="5" name="Text 2"/>
          <p:cNvSpPr/>
          <p:nvPr/>
        </p:nvSpPr>
        <p:spPr>
          <a:xfrm>
            <a:off x="480050" y="3318063"/>
            <a:ext cx="2105025" cy="1752600"/>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フォードやBYDなどの競合が市場でシェアを拡大していて、Teslaの市場ポジションが脅かされている。</a:t>
            </a:r>
            <a:endParaRPr lang="en-US" sz="1400" dirty="0"/>
          </a:p>
        </p:txBody>
      </p:sp>
      <p:sp>
        <p:nvSpPr>
          <p:cNvPr id="6" name="Text 3"/>
          <p:cNvSpPr/>
          <p:nvPr/>
        </p:nvSpPr>
        <p:spPr>
          <a:xfrm>
            <a:off x="459965" y="1362075"/>
            <a:ext cx="2558194" cy="1752600"/>
          </a:xfrm>
          <a:prstGeom prst="rect">
            <a:avLst/>
          </a:prstGeom>
          <a:noFill/>
        </p:spPr>
        <p:txBody>
          <a:bodyPr wrap="square" rtlCol="0" anchor="t"/>
          <a:lstStyle/>
          <a:p>
            <a:pPr marL="0" indent="0">
              <a:lnSpc>
                <a:spcPct val="150000"/>
              </a:lnSpc>
              <a:buNone/>
            </a:pPr>
            <a:r>
              <a:rPr lang="en-US" sz="1400" b="1" dirty="0">
                <a:solidFill>
                  <a:srgbClr val="383838"/>
                </a:solidFill>
                <a:latin typeface="Noto Sans SC" pitchFamily="34" charset="0"/>
                <a:ea typeface="Noto Sans SC" pitchFamily="34" charset="-122"/>
                <a:cs typeface="Noto Sans SC" pitchFamily="34" charset="-120"/>
              </a:rPr>
              <a:t>ロボタクシーや新モデルの配送が頻繁に遅れていて、これが投資家の信頼を損ねる大きな要因になっている。</a:t>
            </a:r>
            <a:br>
              <a:rPr lang="en-US" sz="1400" b="1" dirty="0">
                <a:solidFill>
                  <a:srgbClr val="383838"/>
                </a:solidFill>
                <a:latin typeface="Noto Sans SC" pitchFamily="34" charset="0"/>
                <a:ea typeface="Noto Sans SC" pitchFamily="34" charset="-122"/>
                <a:cs typeface="Noto Sans SC" pitchFamily="34" charset="-120"/>
              </a:rPr>
            </a:br>
            <a:endParaRPr lang="en-US" sz="1400" dirty="0"/>
          </a:p>
        </p:txBody>
      </p:sp>
      <p:sp>
        <p:nvSpPr>
          <p:cNvPr id="7" name="Text 4"/>
          <p:cNvSpPr/>
          <p:nvPr/>
        </p:nvSpPr>
        <p:spPr>
          <a:xfrm>
            <a:off x="6464746" y="951367"/>
            <a:ext cx="2105025" cy="1752600"/>
          </a:xfrm>
          <a:prstGeom prst="rect">
            <a:avLst/>
          </a:prstGeom>
          <a:noFill/>
        </p:spPr>
        <p:txBody>
          <a:bodyPr wrap="square" rtlCol="0" anchor="t"/>
          <a:lstStyle/>
          <a:p>
            <a:pPr marL="0" indent="0">
              <a:lnSpc>
                <a:spcPct val="150000"/>
              </a:lnSpc>
              <a:buNone/>
            </a:pPr>
            <a:endParaRPr lang="en-US" sz="1400" b="1" dirty="0">
              <a:solidFill>
                <a:srgbClr val="383838"/>
              </a:solidFill>
              <a:latin typeface="Noto Sans SC" pitchFamily="34" charset="0"/>
              <a:ea typeface="Noto Sans SC" pitchFamily="34" charset="-122"/>
              <a:cs typeface="Noto Sans SC" pitchFamily="34" charset="-120"/>
            </a:endParaRPr>
          </a:p>
          <a:p>
            <a:pPr marL="0" indent="0">
              <a:lnSpc>
                <a:spcPct val="150000"/>
              </a:lnSpc>
              <a:buNone/>
            </a:pPr>
            <a:endParaRPr lang="en-US" sz="1400" b="1" dirty="0">
              <a:solidFill>
                <a:srgbClr val="383838"/>
              </a:solidFill>
              <a:latin typeface="Noto Sans SC" pitchFamily="34" charset="0"/>
              <a:ea typeface="Noto Sans SC" pitchFamily="34" charset="-122"/>
              <a:cs typeface="Noto Sans SC" pitchFamily="34" charset="-120"/>
            </a:endParaRPr>
          </a:p>
          <a:p>
            <a:pPr marL="0" indent="0">
              <a:lnSpc>
                <a:spcPct val="150000"/>
              </a:lnSpc>
              <a:buNone/>
            </a:pPr>
            <a:r>
              <a:rPr lang="en-US" sz="1400" b="1" dirty="0" err="1">
                <a:solidFill>
                  <a:srgbClr val="383838"/>
                </a:solidFill>
                <a:latin typeface="Noto Sans SC" pitchFamily="34" charset="0"/>
                <a:ea typeface="Noto Sans SC" pitchFamily="34" charset="-122"/>
                <a:cs typeface="Noto Sans SC" pitchFamily="34" charset="-120"/>
              </a:rPr>
              <a:t>Teslaは価格を頻繁に引き下げていて、これが収益性に対する懸念を引き起こしている</a:t>
            </a:r>
            <a:r>
              <a:rPr lang="en-US" sz="1400" b="1" dirty="0">
                <a:solidFill>
                  <a:srgbClr val="383838"/>
                </a:solidFill>
                <a:latin typeface="Noto Sans SC" pitchFamily="34" charset="0"/>
                <a:ea typeface="Noto Sans SC" pitchFamily="34" charset="-122"/>
                <a:cs typeface="Noto Sans SC" pitchFamily="34" charset="-120"/>
              </a:rPr>
              <a:t>。</a:t>
            </a:r>
            <a:br>
              <a:rPr lang="en-US" sz="1400" b="1" dirty="0">
                <a:solidFill>
                  <a:srgbClr val="383838"/>
                </a:solidFill>
                <a:latin typeface="Noto Sans SC" pitchFamily="34" charset="0"/>
                <a:ea typeface="Noto Sans SC" pitchFamily="34" charset="-122"/>
                <a:cs typeface="Noto Sans SC" pitchFamily="34" charset="-120"/>
              </a:rPr>
            </a:br>
            <a:endParaRPr lang="en-US" sz="1400" dirty="0"/>
          </a:p>
        </p:txBody>
      </p:sp>
      <p:sp>
        <p:nvSpPr>
          <p:cNvPr id="8" name="Text 1">
            <a:extLst>
              <a:ext uri="{FF2B5EF4-FFF2-40B4-BE49-F238E27FC236}">
                <a16:creationId xmlns:a16="http://schemas.microsoft.com/office/drawing/2014/main" id="{6B1A16F0-34F9-C51D-9152-A99741D00117}"/>
              </a:ext>
            </a:extLst>
          </p:cNvPr>
          <p:cNvSpPr/>
          <p:nvPr/>
        </p:nvSpPr>
        <p:spPr>
          <a:xfrm>
            <a:off x="6828359" y="1094242"/>
            <a:ext cx="2105025" cy="1752600"/>
          </a:xfrm>
          <a:prstGeom prst="rect">
            <a:avLst/>
          </a:prstGeom>
          <a:noFill/>
        </p:spPr>
        <p:txBody>
          <a:bodyPr wrap="square" rtlCol="0" anchor="t"/>
          <a:lstStyle/>
          <a:p>
            <a:pPr marL="0" indent="0" algn="l">
              <a:lnSpc>
                <a:spcPct val="150000"/>
              </a:lnSpc>
              <a:buNone/>
            </a:pPr>
            <a:r>
              <a:rPr lang="ja-JP" altLang="en-US" sz="1400" b="1" dirty="0">
                <a:solidFill>
                  <a:srgbClr val="383838"/>
                </a:solidFill>
                <a:latin typeface="Noto Sans SC" pitchFamily="34" charset="0"/>
              </a:rPr>
              <a:t>価格戦略</a:t>
            </a:r>
            <a:endParaRPr lang="en-US" sz="1400" dirty="0"/>
          </a:p>
        </p:txBody>
      </p:sp>
      <p:sp>
        <p:nvSpPr>
          <p:cNvPr id="10" name="Text 1">
            <a:extLst>
              <a:ext uri="{FF2B5EF4-FFF2-40B4-BE49-F238E27FC236}">
                <a16:creationId xmlns:a16="http://schemas.microsoft.com/office/drawing/2014/main" id="{4397503A-C87E-193E-18F7-6678D198489C}"/>
              </a:ext>
            </a:extLst>
          </p:cNvPr>
          <p:cNvSpPr/>
          <p:nvPr/>
        </p:nvSpPr>
        <p:spPr>
          <a:xfrm>
            <a:off x="696592" y="2938462"/>
            <a:ext cx="2105025" cy="1752600"/>
          </a:xfrm>
          <a:prstGeom prst="rect">
            <a:avLst/>
          </a:prstGeom>
          <a:noFill/>
        </p:spPr>
        <p:txBody>
          <a:bodyPr wrap="square" rtlCol="0" anchor="t"/>
          <a:lstStyle/>
          <a:p>
            <a:pPr marL="0" indent="0" algn="l">
              <a:lnSpc>
                <a:spcPct val="150000"/>
              </a:lnSpc>
              <a:buNone/>
            </a:pPr>
            <a:r>
              <a:rPr lang="ja-JP" altLang="en-US" sz="1400" b="1" dirty="0">
                <a:solidFill>
                  <a:srgbClr val="383838"/>
                </a:solidFill>
                <a:latin typeface="Noto Sans SC" pitchFamily="34" charset="0"/>
              </a:rPr>
              <a:t>競争</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809625" y="881063"/>
            <a:ext cx="3652838" cy="676275"/>
          </a:xfrm>
          <a:prstGeom prst="rect">
            <a:avLst/>
          </a:prstGeom>
          <a:noFill/>
        </p:spPr>
        <p:txBody>
          <a:bodyPr wrap="square" rtlCol="0" anchor="t"/>
          <a:lstStyle/>
          <a:p>
            <a:pPr marL="0" indent="0">
              <a:buNone/>
            </a:pPr>
            <a:r>
              <a:rPr lang="en-US" sz="1400" b="1" dirty="0">
                <a:solidFill>
                  <a:srgbClr val="383838"/>
                </a:solidFill>
                <a:latin typeface="Noto Sans SC" pitchFamily="34" charset="0"/>
                <a:ea typeface="Noto Sans SC" pitchFamily="34" charset="-122"/>
                <a:cs typeface="Noto Sans SC" pitchFamily="34" charset="-120"/>
              </a:rPr>
              <a:t>投資家の感情スコアとニュースの要約に基づく分析</a:t>
            </a:r>
            <a:endParaRPr lang="en-US" sz="1400" dirty="0"/>
          </a:p>
        </p:txBody>
      </p:sp>
      <p:sp>
        <p:nvSpPr>
          <p:cNvPr id="4" name="Text 1"/>
          <p:cNvSpPr/>
          <p:nvPr/>
        </p:nvSpPr>
        <p:spPr>
          <a:xfrm>
            <a:off x="809625" y="1704975"/>
            <a:ext cx="3652838" cy="3212323"/>
          </a:xfrm>
          <a:prstGeom prst="rect">
            <a:avLst/>
          </a:prstGeom>
          <a:noFill/>
        </p:spPr>
        <p:txBody>
          <a:bodyPr wrap="square" rtlCol="0" anchor="t"/>
          <a:lstStyle/>
          <a:p>
            <a:pPr marL="0" indent="0" algn="l">
              <a:lnSpc>
                <a:spcPct val="150000"/>
              </a:lnSpc>
              <a:buNone/>
            </a:pPr>
            <a:r>
              <a:rPr lang="en-US" sz="700" b="1" dirty="0">
                <a:solidFill>
                  <a:srgbClr val="383838"/>
                </a:solidFill>
                <a:latin typeface="Noto Sans SC" pitchFamily="34" charset="0"/>
                <a:ea typeface="Noto Sans SC" pitchFamily="34" charset="-122"/>
                <a:cs typeface="Noto Sans SC" pitchFamily="34" charset="-120"/>
              </a:rPr>
              <a:t>中国市場 (-0.27)
テスラ中国の販売減少（4月の販売が前月比30%減少）は、投資家にとって大きな懸念材料になっていて、中国市場に対する反感が強まっている。</a:t>
            </a:r>
            <a:br>
              <a:rPr lang="en-US" sz="700" b="1" dirty="0">
                <a:solidFill>
                  <a:srgbClr val="383838"/>
                </a:solidFill>
                <a:latin typeface="Noto Sans SC" pitchFamily="34" charset="0"/>
                <a:ea typeface="Noto Sans SC" pitchFamily="34" charset="-122"/>
                <a:cs typeface="Noto Sans SC" pitchFamily="34" charset="-120"/>
              </a:rPr>
            </a:br>
            <a:endParaRPr lang="en-US" sz="700" b="1"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r>
              <a:rPr lang="en-US" sz="700" b="1" dirty="0" err="1">
                <a:solidFill>
                  <a:srgbClr val="383838"/>
                </a:solidFill>
                <a:latin typeface="Noto Sans SC" pitchFamily="34" charset="0"/>
                <a:ea typeface="Noto Sans SC" pitchFamily="34" charset="-122"/>
                <a:cs typeface="Noto Sans SC" pitchFamily="34" charset="-120"/>
              </a:rPr>
              <a:t>遅延</a:t>
            </a:r>
            <a:r>
              <a:rPr lang="en-US" sz="700" b="1" dirty="0">
                <a:solidFill>
                  <a:srgbClr val="383838"/>
                </a:solidFill>
                <a:latin typeface="Noto Sans SC" pitchFamily="34" charset="0"/>
                <a:ea typeface="Noto Sans SC" pitchFamily="34" charset="-122"/>
                <a:cs typeface="Noto Sans SC" pitchFamily="34" charset="-120"/>
              </a:rPr>
              <a:t> (-0.39)
ロボタクシーやサイバートラックの配送遅延により、投資家の信頼が大きく揺らいでいる。遅延に対して非常にネガティブな反応が見られる。</a:t>
            </a:r>
            <a:br>
              <a:rPr lang="en-US" sz="700" b="1" dirty="0">
                <a:solidFill>
                  <a:srgbClr val="383838"/>
                </a:solidFill>
                <a:latin typeface="Noto Sans SC" pitchFamily="34" charset="0"/>
                <a:ea typeface="Noto Sans SC" pitchFamily="34" charset="-122"/>
                <a:cs typeface="Noto Sans SC" pitchFamily="34" charset="-120"/>
              </a:rPr>
            </a:br>
            <a:endParaRPr lang="en-US" sz="700" b="1"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r>
              <a:rPr lang="en-US" sz="700" b="1" dirty="0" err="1">
                <a:solidFill>
                  <a:srgbClr val="383838"/>
                </a:solidFill>
                <a:latin typeface="Noto Sans SC" pitchFamily="34" charset="0"/>
                <a:ea typeface="Noto Sans SC" pitchFamily="34" charset="-122"/>
                <a:cs typeface="Noto Sans SC" pitchFamily="34" charset="-120"/>
              </a:rPr>
              <a:t>フォード</a:t>
            </a:r>
            <a:r>
              <a:rPr lang="en-US" sz="700" b="1" dirty="0">
                <a:solidFill>
                  <a:srgbClr val="383838"/>
                </a:solidFill>
                <a:latin typeface="Noto Sans SC" pitchFamily="34" charset="0"/>
                <a:ea typeface="Noto Sans SC" pitchFamily="34" charset="-122"/>
                <a:cs typeface="Noto Sans SC" pitchFamily="34" charset="-120"/>
              </a:rPr>
              <a:t> (-0.20)
フォードのスーパーチャージャー利用やEV工場の遅延については、中立的な反応が見られ、競合との協力に対する懸念は大きな反発には至っていない。</a:t>
            </a:r>
            <a:br>
              <a:rPr lang="en-US" sz="700" b="1" dirty="0">
                <a:solidFill>
                  <a:srgbClr val="383838"/>
                </a:solidFill>
                <a:latin typeface="Noto Sans SC" pitchFamily="34" charset="0"/>
                <a:ea typeface="Noto Sans SC" pitchFamily="34" charset="-122"/>
                <a:cs typeface="Noto Sans SC" pitchFamily="34" charset="-120"/>
              </a:rPr>
            </a:br>
            <a:endParaRPr lang="en-US" sz="700" b="1"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r>
              <a:rPr lang="en-US" sz="700" b="1" dirty="0" err="1">
                <a:solidFill>
                  <a:srgbClr val="383838"/>
                </a:solidFill>
                <a:latin typeface="Noto Sans SC" pitchFamily="34" charset="0"/>
                <a:ea typeface="Noto Sans SC" pitchFamily="34" charset="-122"/>
                <a:cs typeface="Noto Sans SC" pitchFamily="34" charset="-120"/>
              </a:rPr>
              <a:t>価格</a:t>
            </a:r>
            <a:r>
              <a:rPr lang="en-US" sz="700" b="1" dirty="0">
                <a:solidFill>
                  <a:srgbClr val="383838"/>
                </a:solidFill>
                <a:latin typeface="Noto Sans SC" pitchFamily="34" charset="0"/>
                <a:ea typeface="Noto Sans SC" pitchFamily="34" charset="-122"/>
                <a:cs typeface="Noto Sans SC" pitchFamily="34" charset="-120"/>
              </a:rPr>
              <a:t> (-0.20)
米国、中国、ドイツでの価格引き下げにもかかわらず、投資家は中立的な態度を維持していて、価格戦略が大きな不満を引き起こしていないことがわかる。</a:t>
            </a:r>
            <a:br>
              <a:rPr lang="en-US" sz="700" b="1" dirty="0">
                <a:solidFill>
                  <a:srgbClr val="383838"/>
                </a:solidFill>
                <a:latin typeface="Noto Sans SC" pitchFamily="34" charset="0"/>
                <a:ea typeface="Noto Sans SC" pitchFamily="34" charset="-122"/>
                <a:cs typeface="Noto Sans SC" pitchFamily="34" charset="-120"/>
              </a:rPr>
            </a:br>
            <a:endParaRPr lang="en-US" sz="700" b="1"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r>
              <a:rPr lang="en-US" sz="700" b="1" dirty="0" err="1">
                <a:solidFill>
                  <a:srgbClr val="383838"/>
                </a:solidFill>
                <a:latin typeface="Noto Sans SC" pitchFamily="34" charset="0"/>
                <a:ea typeface="Noto Sans SC" pitchFamily="34" charset="-122"/>
                <a:cs typeface="Noto Sans SC" pitchFamily="34" charset="-120"/>
              </a:rPr>
              <a:t>契約</a:t>
            </a:r>
            <a:r>
              <a:rPr lang="en-US" sz="700" b="1" dirty="0">
                <a:solidFill>
                  <a:srgbClr val="383838"/>
                </a:solidFill>
                <a:latin typeface="Noto Sans SC" pitchFamily="34" charset="0"/>
                <a:ea typeface="Noto Sans SC" pitchFamily="34" charset="-122"/>
                <a:cs typeface="Noto Sans SC" pitchFamily="34" charset="-120"/>
              </a:rPr>
              <a:t> (-0.19)
</a:t>
            </a:r>
            <a:r>
              <a:rPr lang="en-US" sz="700" b="1" dirty="0" err="1">
                <a:solidFill>
                  <a:srgbClr val="383838"/>
                </a:solidFill>
                <a:latin typeface="Noto Sans SC" pitchFamily="34" charset="0"/>
                <a:ea typeface="Noto Sans SC" pitchFamily="34" charset="-122"/>
              </a:rPr>
              <a:t>マスクの報酬契約やBYDとの契約については、中立的な反応にとどまっていて、強い反感を引き起こすほどではない</a:t>
            </a:r>
            <a:r>
              <a:rPr lang="en-US" sz="700" b="1" dirty="0">
                <a:solidFill>
                  <a:srgbClr val="383838"/>
                </a:solidFill>
                <a:latin typeface="Noto Sans SC" pitchFamily="34" charset="0"/>
                <a:ea typeface="Noto Sans SC" pitchFamily="34" charset="-122"/>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2938" y="190500"/>
            <a:ext cx="7858125" cy="661988"/>
          </a:xfrm>
          <a:prstGeom prst="rect">
            <a:avLst/>
          </a:prstGeom>
          <a:noFill/>
        </p:spPr>
        <p:txBody>
          <a:bodyPr wrap="square" rtlCol="0" anchor="t"/>
          <a:lstStyle/>
          <a:p>
            <a:pPr marL="0" indent="0" algn="l">
              <a:buNone/>
            </a:pPr>
            <a:r>
              <a:rPr lang="en-US" sz="2800" b="1" dirty="0">
                <a:solidFill>
                  <a:srgbClr val="4E7BD6"/>
                </a:solidFill>
                <a:latin typeface="Noto Sans SC" pitchFamily="34" charset="0"/>
                <a:ea typeface="Noto Sans SC" pitchFamily="34" charset="-122"/>
                <a:cs typeface="Noto Sans SC" pitchFamily="34" charset="-120"/>
              </a:rPr>
              <a:t>結論</a:t>
            </a:r>
            <a:endParaRPr lang="en-US" sz="2800" dirty="0"/>
          </a:p>
        </p:txBody>
      </p:sp>
      <p:sp>
        <p:nvSpPr>
          <p:cNvPr id="4" name="Text 1"/>
          <p:cNvSpPr/>
          <p:nvPr/>
        </p:nvSpPr>
        <p:spPr>
          <a:xfrm>
            <a:off x="1662113" y="1538287"/>
            <a:ext cx="4614863" cy="25669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投資家は「遅延」や「中国市場での販売減少」に対して非常に敏感で、これらの問題が解決されない限り、投資家の信頼が回復するのは難しいと考えられる。一方で、「価格戦略」や「競合他社との関係」については中立的な態度を示していて、これらの要素が現状以上に悪化しない限り、投資家の信頼に大きな影響は与えないだろう。</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304800" y="1338263"/>
            <a:ext cx="1828800" cy="1585913"/>
          </a:xfrm>
          <a:prstGeom prst="rect">
            <a:avLst/>
          </a:prstGeom>
          <a:noFill/>
        </p:spPr>
        <p:txBody>
          <a:bodyPr wrap="square" rtlCol="0" anchor="t"/>
          <a:lstStyle/>
          <a:p>
            <a:pPr marL="0" indent="0">
              <a:buNone/>
            </a:pPr>
            <a:r>
              <a:rPr lang="en-US" sz="2800" b="1" dirty="0">
                <a:solidFill>
                  <a:srgbClr val="000000"/>
                </a:solidFill>
                <a:latin typeface="Noto Sans SC" pitchFamily="34" charset="0"/>
                <a:ea typeface="Noto Sans SC" pitchFamily="34" charset="-122"/>
                <a:cs typeface="Noto Sans SC" pitchFamily="34" charset="-120"/>
              </a:rPr>
              <a:t>下落検知システム</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14413" y="542925"/>
            <a:ext cx="5162550" cy="828675"/>
          </a:xfrm>
          <a:prstGeom prst="rect">
            <a:avLst/>
          </a:prstGeom>
          <a:noFill/>
        </p:spPr>
        <p:txBody>
          <a:bodyPr wrap="square" rtlCol="0" anchor="ctr"/>
          <a:lstStyle/>
          <a:p>
            <a:pPr marL="0" indent="0" algn="l">
              <a:buNone/>
            </a:pPr>
            <a:r>
              <a:rPr lang="ja-JP" altLang="en-US" sz="4200" b="1" dirty="0">
                <a:solidFill>
                  <a:srgbClr val="4E7BD6"/>
                </a:solidFill>
                <a:latin typeface="Noto Sans SC" pitchFamily="34" charset="0"/>
                <a:ea typeface="Noto Sans SC" pitchFamily="34" charset="-122"/>
                <a:cs typeface="Noto Sans SC" pitchFamily="34" charset="-120"/>
              </a:rPr>
              <a:t>概要</a:t>
            </a:r>
            <a:endParaRPr lang="en-US" sz="4200" dirty="0"/>
          </a:p>
        </p:txBody>
      </p:sp>
      <p:sp>
        <p:nvSpPr>
          <p:cNvPr id="3" name="Text 1"/>
          <p:cNvSpPr/>
          <p:nvPr/>
        </p:nvSpPr>
        <p:spPr>
          <a:xfrm>
            <a:off x="1014413" y="1462088"/>
            <a:ext cx="5248240" cy="3219450"/>
          </a:xfrm>
          <a:prstGeom prst="rect">
            <a:avLst/>
          </a:prstGeom>
          <a:noFill/>
        </p:spPr>
        <p:txBody>
          <a:bodyPr wrap="square" rtlCol="0" anchor="t"/>
          <a:lstStyle/>
          <a:p>
            <a:pPr marL="190500" indent="-190500" algn="l">
              <a:lnSpc>
                <a:spcPct val="150000"/>
              </a:lnSpc>
              <a:buSzPct val="100000"/>
              <a:buChar char="•"/>
            </a:pPr>
            <a:r>
              <a:rPr lang="en-US" sz="1750" dirty="0" err="1">
                <a:solidFill>
                  <a:srgbClr val="383838"/>
                </a:solidFill>
                <a:latin typeface="Noto Sans SC" pitchFamily="34" charset="0"/>
                <a:ea typeface="Noto Sans SC" pitchFamily="34" charset="-122"/>
              </a:rPr>
              <a:t>モデルの概要</a:t>
            </a:r>
            <a:endParaRPr lang="en-US" sz="1750" dirty="0">
              <a:solidFill>
                <a:srgbClr val="383838"/>
              </a:solidFill>
              <a:latin typeface="Noto Sans SC" pitchFamily="34" charset="0"/>
              <a:ea typeface="Noto Sans SC" pitchFamily="34" charset="-122"/>
            </a:endParaRPr>
          </a:p>
          <a:p>
            <a:pPr marL="190500" indent="-190500" algn="l">
              <a:lnSpc>
                <a:spcPct val="150000"/>
              </a:lnSpc>
              <a:buSzPct val="100000"/>
              <a:buChar char="•"/>
            </a:pPr>
            <a:r>
              <a:rPr lang="en-US" sz="1750" dirty="0" err="1">
                <a:solidFill>
                  <a:srgbClr val="383838"/>
                </a:solidFill>
                <a:latin typeface="Noto Sans SC" pitchFamily="34" charset="0"/>
                <a:ea typeface="Noto Sans SC" pitchFamily="34" charset="-122"/>
              </a:rPr>
              <a:t>投資家の判断に基づくTeslaの分析</a:t>
            </a:r>
            <a:endParaRPr lang="en-US" sz="1750" dirty="0">
              <a:solidFill>
                <a:srgbClr val="383838"/>
              </a:solidFill>
              <a:latin typeface="Noto Sans SC" pitchFamily="34" charset="0"/>
              <a:ea typeface="Noto Sans SC" pitchFamily="34" charset="-122"/>
            </a:endParaRPr>
          </a:p>
          <a:p>
            <a:pPr marL="190500" indent="-190500" algn="l">
              <a:lnSpc>
                <a:spcPct val="150000"/>
              </a:lnSpc>
              <a:buSzPct val="100000"/>
              <a:buChar char="•"/>
            </a:pPr>
            <a:r>
              <a:rPr lang="ja-JP" altLang="en-US" sz="1750" dirty="0">
                <a:solidFill>
                  <a:srgbClr val="383838"/>
                </a:solidFill>
                <a:latin typeface="Noto Sans SC" pitchFamily="34" charset="0"/>
                <a:ea typeface="Noto Sans SC" pitchFamily="34" charset="-122"/>
              </a:rPr>
              <a:t>株価異常変動検出</a:t>
            </a:r>
            <a:r>
              <a:rPr lang="en-US" sz="1750" dirty="0" err="1">
                <a:solidFill>
                  <a:srgbClr val="383838"/>
                </a:solidFill>
                <a:latin typeface="Noto Sans SC" pitchFamily="34" charset="0"/>
                <a:ea typeface="Noto Sans SC" pitchFamily="34" charset="-122"/>
              </a:rPr>
              <a:t>の日本市場における戦略提案</a:t>
            </a:r>
            <a:endParaRPr lang="en-US" sz="1750" dirty="0">
              <a:solidFill>
                <a:srgbClr val="383838"/>
              </a:solidFill>
              <a:latin typeface="Noto Sans SC" pitchFamily="34" charset="0"/>
              <a:ea typeface="Noto Sans SC"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4094" y="414797"/>
            <a:ext cx="2976898" cy="1585913"/>
          </a:xfrm>
          <a:prstGeom prst="rect">
            <a:avLst/>
          </a:prstGeom>
          <a:noFill/>
        </p:spPr>
        <p:txBody>
          <a:bodyPr wrap="square" rtlCol="0" anchor="t"/>
          <a:lstStyle/>
          <a:p>
            <a:pPr marL="0" indent="0">
              <a:buNone/>
            </a:pPr>
            <a:r>
              <a:rPr lang="ja-JP" altLang="en-US" sz="2000" dirty="0"/>
              <a:t>１、機械学習</a:t>
            </a:r>
            <a:endParaRPr lang="en-US" sz="2000" dirty="0"/>
          </a:p>
        </p:txBody>
      </p:sp>
      <p:sp>
        <p:nvSpPr>
          <p:cNvPr id="10" name="Text 1">
            <a:extLst>
              <a:ext uri="{FF2B5EF4-FFF2-40B4-BE49-F238E27FC236}">
                <a16:creationId xmlns:a16="http://schemas.microsoft.com/office/drawing/2014/main" id="{1D169FE3-637B-204E-294E-A41BFE878241}"/>
              </a:ext>
            </a:extLst>
          </p:cNvPr>
          <p:cNvSpPr/>
          <p:nvPr/>
        </p:nvSpPr>
        <p:spPr>
          <a:xfrm>
            <a:off x="2206791" y="1093568"/>
            <a:ext cx="2726778" cy="2368112"/>
          </a:xfrm>
          <a:prstGeom prst="rect">
            <a:avLst/>
          </a:prstGeom>
          <a:noFill/>
        </p:spPr>
        <p:txBody>
          <a:bodyPr wrap="square" rtlCol="0" anchor="t"/>
          <a:lstStyle/>
          <a:p>
            <a:pPr marL="0" indent="0" algn="l">
              <a:lnSpc>
                <a:spcPct val="150000"/>
              </a:lnSpc>
              <a:buNone/>
            </a:pPr>
            <a:endParaRPr lang="en-US" sz="1350" dirty="0"/>
          </a:p>
        </p:txBody>
      </p:sp>
      <p:pic>
        <p:nvPicPr>
          <p:cNvPr id="2" name="图片 1">
            <a:extLst>
              <a:ext uri="{FF2B5EF4-FFF2-40B4-BE49-F238E27FC236}">
                <a16:creationId xmlns:a16="http://schemas.microsoft.com/office/drawing/2014/main" id="{951EE2B5-B3F9-C3AC-9A83-E7DD903A5BD9}"/>
              </a:ext>
            </a:extLst>
          </p:cNvPr>
          <p:cNvPicPr>
            <a:picLocks noChangeAspect="1"/>
          </p:cNvPicPr>
          <p:nvPr/>
        </p:nvPicPr>
        <p:blipFill>
          <a:blip r:embed="rId3"/>
          <a:stretch>
            <a:fillRect/>
          </a:stretch>
        </p:blipFill>
        <p:spPr>
          <a:xfrm>
            <a:off x="1655447" y="266869"/>
            <a:ext cx="6735288" cy="1881768"/>
          </a:xfrm>
          <a:prstGeom prst="rect">
            <a:avLst/>
          </a:prstGeom>
        </p:spPr>
      </p:pic>
      <p:sp>
        <p:nvSpPr>
          <p:cNvPr id="4" name="箭头: 下 3">
            <a:extLst>
              <a:ext uri="{FF2B5EF4-FFF2-40B4-BE49-F238E27FC236}">
                <a16:creationId xmlns:a16="http://schemas.microsoft.com/office/drawing/2014/main" id="{6AB6246C-5DD9-D313-F172-70B51EBFEC89}"/>
              </a:ext>
            </a:extLst>
          </p:cNvPr>
          <p:cNvSpPr/>
          <p:nvPr/>
        </p:nvSpPr>
        <p:spPr>
          <a:xfrm>
            <a:off x="4501660" y="2308426"/>
            <a:ext cx="732445" cy="5266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2">
            <a:extLst>
              <a:ext uri="{FF2B5EF4-FFF2-40B4-BE49-F238E27FC236}">
                <a16:creationId xmlns:a16="http://schemas.microsoft.com/office/drawing/2014/main" id="{709F9E8E-2F30-34E8-60CA-1C94509DA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976" y="2872342"/>
            <a:ext cx="3521812" cy="198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85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52E6AE-175E-810E-F0B3-46A56B75D680}"/>
              </a:ext>
            </a:extLst>
          </p:cNvPr>
          <p:cNvPicPr>
            <a:picLocks noChangeAspect="1"/>
          </p:cNvPicPr>
          <p:nvPr/>
        </p:nvPicPr>
        <p:blipFill>
          <a:blip r:embed="rId5"/>
          <a:stretch>
            <a:fillRect/>
          </a:stretch>
        </p:blipFill>
        <p:spPr>
          <a:xfrm>
            <a:off x="6875602" y="785712"/>
            <a:ext cx="1619250" cy="3086100"/>
          </a:xfrm>
          <a:prstGeom prst="rect">
            <a:avLst/>
          </a:prstGeom>
        </p:spPr>
      </p:pic>
      <p:pic>
        <p:nvPicPr>
          <p:cNvPr id="5" name="recording-2024-09-13-10-43-50">
            <a:hlinkClick r:id="" action="ppaction://media"/>
            <a:extLst>
              <a:ext uri="{FF2B5EF4-FFF2-40B4-BE49-F238E27FC236}">
                <a16:creationId xmlns:a16="http://schemas.microsoft.com/office/drawing/2014/main" id="{70C78946-4E6D-3178-F98E-3D0A322864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5881" y="869639"/>
            <a:ext cx="5438088" cy="3058924"/>
          </a:xfrm>
          <a:prstGeom prst="rect">
            <a:avLst/>
          </a:prstGeom>
        </p:spPr>
      </p:pic>
    </p:spTree>
    <p:extLst>
      <p:ext uri="{BB962C8B-B14F-4D97-AF65-F5344CB8AC3E}">
        <p14:creationId xmlns:p14="http://schemas.microsoft.com/office/powerpoint/2010/main" val="28429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14838" y="1423988"/>
            <a:ext cx="1452563" cy="1243013"/>
          </a:xfrm>
          <a:prstGeom prst="rect">
            <a:avLst/>
          </a:prstGeom>
          <a:noFill/>
        </p:spPr>
        <p:txBody>
          <a:bodyPr wrap="square" rtlCol="0" anchor="ctr"/>
          <a:lstStyle/>
          <a:p>
            <a:pPr marL="0" indent="0" algn="l">
              <a:buNone/>
            </a:pPr>
            <a:r>
              <a:rPr lang="en-US" sz="5760" b="1" dirty="0">
                <a:solidFill>
                  <a:srgbClr val="4E7BD6"/>
                </a:solidFill>
                <a:latin typeface="Noto Sans SC" pitchFamily="34" charset="0"/>
                <a:ea typeface="Noto Sans SC" pitchFamily="34" charset="-122"/>
                <a:cs typeface="Noto Sans SC" pitchFamily="34" charset="-120"/>
              </a:rPr>
              <a:t>03</a:t>
            </a:r>
            <a:endParaRPr lang="en-US" sz="5760" dirty="0"/>
          </a:p>
        </p:txBody>
      </p:sp>
      <p:sp>
        <p:nvSpPr>
          <p:cNvPr id="3" name="Text 1"/>
          <p:cNvSpPr/>
          <p:nvPr/>
        </p:nvSpPr>
        <p:spPr>
          <a:xfrm>
            <a:off x="4414838" y="2481263"/>
            <a:ext cx="4477703" cy="890587"/>
          </a:xfrm>
          <a:prstGeom prst="rect">
            <a:avLst/>
          </a:prstGeom>
          <a:noFill/>
        </p:spPr>
        <p:txBody>
          <a:bodyPr wrap="square" rtlCol="0" anchor="t"/>
          <a:lstStyle/>
          <a:p>
            <a:pPr marL="0" indent="0" algn="l">
              <a:buNone/>
            </a:pPr>
            <a:r>
              <a:rPr lang="ja-JP" altLang="en-US" sz="2135" b="1" dirty="0">
                <a:solidFill>
                  <a:srgbClr val="383838"/>
                </a:solidFill>
                <a:latin typeface="Noto Sans SC" pitchFamily="34" charset="0"/>
                <a:ea typeface="Noto Sans SC" pitchFamily="34" charset="-122"/>
                <a:cs typeface="Noto Sans SC" pitchFamily="34" charset="-120"/>
              </a:rPr>
              <a:t>株価異常变動検出モデル</a:t>
            </a:r>
            <a:r>
              <a:rPr lang="en-US" sz="2135" b="1" dirty="0" err="1">
                <a:solidFill>
                  <a:srgbClr val="383838"/>
                </a:solidFill>
                <a:latin typeface="Noto Sans SC" pitchFamily="34" charset="0"/>
                <a:ea typeface="Noto Sans SC" pitchFamily="34" charset="-122"/>
                <a:cs typeface="Noto Sans SC" pitchFamily="34" charset="-120"/>
              </a:rPr>
              <a:t>の日本市場における</a:t>
            </a:r>
            <a:r>
              <a:rPr lang="ja-JP" altLang="en-US" sz="2135" b="1" dirty="0">
                <a:solidFill>
                  <a:srgbClr val="383838"/>
                </a:solidFill>
                <a:latin typeface="Noto Sans SC" pitchFamily="34" charset="0"/>
                <a:ea typeface="Noto Sans SC" pitchFamily="34" charset="-122"/>
                <a:cs typeface="Noto Sans SC" pitchFamily="34" charset="-120"/>
              </a:rPr>
              <a:t>ビジネス</a:t>
            </a:r>
            <a:r>
              <a:rPr lang="en-US" sz="2135" b="1" dirty="0" err="1">
                <a:solidFill>
                  <a:srgbClr val="383838"/>
                </a:solidFill>
                <a:latin typeface="Noto Sans SC" pitchFamily="34" charset="0"/>
                <a:ea typeface="Noto Sans SC" pitchFamily="34" charset="-122"/>
                <a:cs typeface="Noto Sans SC" pitchFamily="34" charset="-120"/>
              </a:rPr>
              <a:t>提案</a:t>
            </a:r>
            <a:endParaRPr lang="en-US" sz="213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1470" b="1" dirty="0">
                <a:solidFill>
                  <a:srgbClr val="383838"/>
                </a:solidFill>
                <a:latin typeface="Noto Sans SC" pitchFamily="34" charset="0"/>
                <a:ea typeface="Noto Sans SC" pitchFamily="34" charset="-122"/>
                <a:cs typeface="Noto Sans SC" pitchFamily="34" charset="-120"/>
              </a:rPr>
              <a:t>製品のコア機能と日本の投資家ニーズの一致</a:t>
            </a:r>
            <a:endParaRPr lang="en-US" sz="1470" dirty="0"/>
          </a:p>
        </p:txBody>
      </p:sp>
      <p:sp>
        <p:nvSpPr>
          <p:cNvPr id="4" name="Text 1"/>
          <p:cNvSpPr/>
          <p:nvPr/>
        </p:nvSpPr>
        <p:spPr>
          <a:xfrm>
            <a:off x="504825" y="1309688"/>
            <a:ext cx="3048000" cy="3357563"/>
          </a:xfrm>
          <a:prstGeom prst="rect">
            <a:avLst/>
          </a:prstGeom>
          <a:noFill/>
        </p:spPr>
        <p:txBody>
          <a:bodyPr wrap="square" rtlCol="0" anchor="ctr"/>
          <a:lstStyle/>
          <a:p>
            <a:pPr marL="0" indent="0" algn="l">
              <a:lnSpc>
                <a:spcPct val="150000"/>
              </a:lnSpc>
              <a:buNone/>
            </a:pPr>
            <a:r>
              <a:rPr lang="en-US" sz="840" b="1" dirty="0" err="1">
                <a:solidFill>
                  <a:srgbClr val="383838"/>
                </a:solidFill>
                <a:latin typeface="Noto Sans SC" pitchFamily="34" charset="0"/>
                <a:ea typeface="Noto Sans SC" pitchFamily="34" charset="-122"/>
                <a:cs typeface="Noto Sans SC" pitchFamily="34" charset="-120"/>
              </a:rPr>
              <a:t>日本の投資家が注目しているのは、主に技術革新、市場の成長、競合他社の動向だ。次の点を製品のコアな売りとして強調できる</a:t>
            </a:r>
            <a:r>
              <a:rPr lang="en-US" sz="840" b="1" dirty="0">
                <a:solidFill>
                  <a:srgbClr val="383838"/>
                </a:solidFill>
                <a:latin typeface="Noto Sans SC" pitchFamily="34" charset="0"/>
                <a:ea typeface="Noto Sans SC" pitchFamily="34" charset="-122"/>
                <a:cs typeface="Noto Sans SC" pitchFamily="34" charset="-120"/>
              </a:rPr>
              <a:t>。</a:t>
            </a:r>
          </a:p>
          <a:p>
            <a:pPr marL="0" indent="0" algn="l">
              <a:lnSpc>
                <a:spcPct val="150000"/>
              </a:lnSpc>
              <a:buNone/>
            </a:pPr>
            <a:br>
              <a:rPr lang="en-US" sz="840" b="1" dirty="0">
                <a:solidFill>
                  <a:srgbClr val="383838"/>
                </a:solidFill>
                <a:latin typeface="Noto Sans SC" pitchFamily="34" charset="0"/>
                <a:ea typeface="Noto Sans SC" pitchFamily="34" charset="-122"/>
                <a:cs typeface="Noto Sans SC" pitchFamily="34" charset="-120"/>
              </a:rPr>
            </a:br>
            <a:r>
              <a:rPr lang="en-US" sz="840" b="1" dirty="0" err="1">
                <a:solidFill>
                  <a:srgbClr val="383838"/>
                </a:solidFill>
                <a:latin typeface="Noto Sans SC" pitchFamily="34" charset="0"/>
                <a:ea typeface="Noto Sans SC" pitchFamily="34" charset="-122"/>
                <a:cs typeface="Noto Sans SC" pitchFamily="34" charset="-120"/>
              </a:rPr>
              <a:t>AI技術による株価</a:t>
            </a:r>
            <a:r>
              <a:rPr lang="ja-JP" altLang="en-US" sz="840" b="1" dirty="0">
                <a:solidFill>
                  <a:srgbClr val="383838"/>
                </a:solidFill>
                <a:latin typeface="Noto Sans SC" pitchFamily="34" charset="0"/>
                <a:ea typeface="Noto Sans SC" pitchFamily="34" charset="-122"/>
                <a:cs typeface="Noto Sans SC" pitchFamily="34" charset="-120"/>
              </a:rPr>
              <a:t>異常変動</a:t>
            </a:r>
            <a:r>
              <a:rPr lang="en-US" sz="840" b="1" dirty="0" err="1">
                <a:solidFill>
                  <a:srgbClr val="383838"/>
                </a:solidFill>
                <a:latin typeface="Noto Sans SC" pitchFamily="34" charset="0"/>
                <a:ea typeface="Noto Sans SC" pitchFamily="34" charset="-122"/>
                <a:cs typeface="Noto Sans SC" pitchFamily="34" charset="-120"/>
              </a:rPr>
              <a:t>検知の強化</a:t>
            </a:r>
            <a:r>
              <a:rPr lang="en-US" sz="840" b="1" dirty="0">
                <a:solidFill>
                  <a:srgbClr val="383838"/>
                </a:solidFill>
                <a:latin typeface="Noto Sans SC" pitchFamily="34" charset="0"/>
                <a:ea typeface="Noto Sans SC" pitchFamily="34" charset="-122"/>
                <a:cs typeface="Noto Sans SC" pitchFamily="34" charset="-120"/>
              </a:rPr>
              <a:t>
</a:t>
            </a:r>
            <a:r>
              <a:rPr lang="en-US" sz="840" b="1" dirty="0" err="1">
                <a:solidFill>
                  <a:srgbClr val="383838"/>
                </a:solidFill>
                <a:latin typeface="Noto Sans SC" pitchFamily="34" charset="0"/>
                <a:ea typeface="Noto Sans SC" pitchFamily="34" charset="-122"/>
                <a:cs typeface="Noto Sans SC" pitchFamily="34" charset="-120"/>
              </a:rPr>
              <a:t>AI技術を使って、リアルタイムで市場データや感情を分析し、株価</a:t>
            </a:r>
            <a:r>
              <a:rPr lang="ja-JP" altLang="en-US" sz="840" b="1" dirty="0">
                <a:solidFill>
                  <a:srgbClr val="383838"/>
                </a:solidFill>
                <a:latin typeface="Noto Sans SC" pitchFamily="34" charset="0"/>
                <a:ea typeface="Noto Sans SC" pitchFamily="34" charset="-122"/>
                <a:cs typeface="Noto Sans SC" pitchFamily="34" charset="-120"/>
              </a:rPr>
              <a:t>異常変動</a:t>
            </a:r>
            <a:r>
              <a:rPr lang="en-US" sz="840" b="1" dirty="0" err="1">
                <a:solidFill>
                  <a:srgbClr val="383838"/>
                </a:solidFill>
                <a:latin typeface="Noto Sans SC" pitchFamily="34" charset="0"/>
                <a:ea typeface="Noto Sans SC" pitchFamily="34" charset="-122"/>
                <a:cs typeface="Noto Sans SC" pitchFamily="34" charset="-120"/>
              </a:rPr>
              <a:t>の正確な予測を提供する。日本の既存の投資システムと統合することで、投資家が株価</a:t>
            </a:r>
            <a:r>
              <a:rPr lang="ja-JP" altLang="en-US" sz="840" b="1" dirty="0">
                <a:solidFill>
                  <a:srgbClr val="383838"/>
                </a:solidFill>
                <a:latin typeface="Noto Sans SC" pitchFamily="34" charset="0"/>
                <a:ea typeface="Noto Sans SC" pitchFamily="34" charset="-122"/>
                <a:cs typeface="Noto Sans SC" pitchFamily="34" charset="-120"/>
              </a:rPr>
              <a:t>異常変動</a:t>
            </a:r>
            <a:r>
              <a:rPr lang="en-US" sz="840" b="1" dirty="0" err="1">
                <a:solidFill>
                  <a:srgbClr val="383838"/>
                </a:solidFill>
                <a:latin typeface="Noto Sans SC" pitchFamily="34" charset="0"/>
                <a:ea typeface="Noto Sans SC" pitchFamily="34" charset="-122"/>
                <a:cs typeface="Noto Sans SC" pitchFamily="34" charset="-120"/>
              </a:rPr>
              <a:t>に迅速に対応し、資産を保護できる</a:t>
            </a:r>
            <a:r>
              <a:rPr lang="en-US" sz="840" b="1" dirty="0">
                <a:solidFill>
                  <a:srgbClr val="383838"/>
                </a:solidFill>
                <a:latin typeface="Noto Sans SC" pitchFamily="34" charset="0"/>
                <a:ea typeface="Noto Sans SC" pitchFamily="34" charset="-122"/>
                <a:cs typeface="Noto Sans SC" pitchFamily="34" charset="-120"/>
              </a:rPr>
              <a:t>。</a:t>
            </a:r>
          </a:p>
          <a:p>
            <a:pPr marL="0" indent="0" algn="l">
              <a:lnSpc>
                <a:spcPct val="150000"/>
              </a:lnSpc>
              <a:buNone/>
            </a:pPr>
            <a:br>
              <a:rPr lang="en-US" sz="840" b="1" dirty="0">
                <a:solidFill>
                  <a:srgbClr val="383838"/>
                </a:solidFill>
                <a:latin typeface="Noto Sans SC" pitchFamily="34" charset="0"/>
                <a:ea typeface="Noto Sans SC" pitchFamily="34" charset="-122"/>
                <a:cs typeface="Noto Sans SC" pitchFamily="34" charset="-120"/>
              </a:rPr>
            </a:br>
            <a:r>
              <a:rPr lang="en-US" sz="840" b="1" dirty="0">
                <a:solidFill>
                  <a:srgbClr val="383838"/>
                </a:solidFill>
                <a:latin typeface="Noto Sans SC" pitchFamily="34" charset="0"/>
                <a:ea typeface="Noto Sans SC" pitchFamily="34" charset="-122"/>
                <a:cs typeface="Noto Sans SC" pitchFamily="34" charset="-120"/>
              </a:rPr>
              <a:t>プロンプトエンジニアリングの導入
</a:t>
            </a:r>
            <a:r>
              <a:rPr lang="en-US" sz="840" dirty="0">
                <a:solidFill>
                  <a:srgbClr val="383838"/>
                </a:solidFill>
                <a:latin typeface="Noto Sans SC" pitchFamily="34" charset="0"/>
                <a:ea typeface="Noto Sans SC" pitchFamily="34" charset="-122"/>
                <a:cs typeface="Noto Sans SC" pitchFamily="34" charset="-120"/>
              </a:rPr>
              <a:t>感情分析やプロンプトエンジニアリングを使って、大規模言語モデルに投資家の関心事を尋ね、専門的な分析レポートを作成する。このカスタマイズされた情報によって、投資家は市場の感情をより深く理解し、より正確な判断ができる。</a:t>
            </a:r>
            <a:endParaRPr lang="en-US" sz="84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err="1">
                <a:solidFill>
                  <a:srgbClr val="383838"/>
                </a:solidFill>
                <a:latin typeface="Noto Sans SC" pitchFamily="34" charset="0"/>
                <a:ea typeface="Noto Sans SC" pitchFamily="34" charset="-122"/>
                <a:cs typeface="Noto Sans SC" pitchFamily="34" charset="-120"/>
              </a:rPr>
              <a:t>結論</a:t>
            </a:r>
            <a:r>
              <a:rPr lang="ja-JP" altLang="en-US" sz="2240" b="1" dirty="0">
                <a:solidFill>
                  <a:srgbClr val="383838"/>
                </a:solidFill>
                <a:latin typeface="Noto Sans SC" pitchFamily="34" charset="0"/>
                <a:ea typeface="Noto Sans SC" pitchFamily="34" charset="-122"/>
                <a:cs typeface="Noto Sans SC" pitchFamily="34" charset="-120"/>
              </a:rPr>
              <a:t>と今後の予定</a:t>
            </a:r>
            <a:endParaRPr lang="en-US" sz="2240" dirty="0"/>
          </a:p>
        </p:txBody>
      </p:sp>
      <p:sp>
        <p:nvSpPr>
          <p:cNvPr id="4" name="Text 1"/>
          <p:cNvSpPr/>
          <p:nvPr/>
        </p:nvSpPr>
        <p:spPr>
          <a:xfrm>
            <a:off x="876300" y="1387587"/>
            <a:ext cx="7391400" cy="2870090"/>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a:t>
            </a:r>
            <a:r>
              <a:rPr lang="ja-JP" altLang="en-US" sz="1400" dirty="0">
                <a:solidFill>
                  <a:srgbClr val="383838"/>
                </a:solidFill>
                <a:latin typeface="Noto Sans SC" pitchFamily="34" charset="0"/>
              </a:rPr>
              <a:t>株価異常变動検出モデル</a:t>
            </a:r>
            <a:r>
              <a:rPr lang="en-US" sz="1400" dirty="0">
                <a:solidFill>
                  <a:srgbClr val="383838"/>
                </a:solidFill>
                <a:latin typeface="Noto Sans SC" pitchFamily="34" charset="0"/>
                <a:ea typeface="Noto Sans SC" pitchFamily="34" charset="-122"/>
              </a:rPr>
              <a:t>」</a:t>
            </a:r>
            <a:r>
              <a:rPr lang="en-US" sz="1400" dirty="0" err="1">
                <a:solidFill>
                  <a:srgbClr val="383838"/>
                </a:solidFill>
                <a:latin typeface="Noto Sans SC" pitchFamily="34" charset="0"/>
                <a:ea typeface="Noto Sans SC" pitchFamily="34" charset="-122"/>
                <a:cs typeface="Noto Sans SC" pitchFamily="34" charset="-120"/>
              </a:rPr>
              <a:t>は、日本市場で大きな成長の可能性</a:t>
            </a:r>
            <a:r>
              <a:rPr lang="ja-JP" altLang="en-US" sz="1400" dirty="0">
                <a:solidFill>
                  <a:srgbClr val="383838"/>
                </a:solidFill>
                <a:latin typeface="Noto Sans SC" pitchFamily="34" charset="0"/>
                <a:ea typeface="Noto Sans SC" pitchFamily="34" charset="-122"/>
                <a:cs typeface="Noto Sans SC" pitchFamily="34" charset="-120"/>
              </a:rPr>
              <a:t>がある</a:t>
            </a:r>
            <a:r>
              <a:rPr lang="en-US" sz="1400" dirty="0">
                <a:solidFill>
                  <a:srgbClr val="383838"/>
                </a:solidFill>
                <a:latin typeface="Noto Sans SC" pitchFamily="34" charset="0"/>
                <a:ea typeface="Noto Sans SC" pitchFamily="34" charset="-122"/>
                <a:cs typeface="Noto Sans SC" pitchFamily="34" charset="-120"/>
              </a:rPr>
              <a:t>。特に経済の不確実性が増し、リスク管理に対する投資家のニーズが高まっている今、この製品は非常に適している。技術革新、リスク回避、そして金融機関との協力を通じて、市場シェアを効果的に拡大できるだろう。</a:t>
            </a:r>
          </a:p>
          <a:p>
            <a:pPr marL="0" indent="0" algn="l">
              <a:lnSpc>
                <a:spcPct val="150000"/>
              </a:lnSpc>
              <a:buNone/>
            </a:pPr>
            <a:endParaRPr lang="en-US" sz="1400"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r>
              <a:rPr lang="ja-JP" altLang="en-US" sz="1400" dirty="0"/>
              <a:t>今回の開発は残念ながら時間に限られており、もっと複雑なモデルや可視化、自動化</a:t>
            </a:r>
            <a:r>
              <a:rPr lang="en-US" altLang="ja-JP" sz="1400" dirty="0"/>
              <a:t>data </a:t>
            </a:r>
            <a:r>
              <a:rPr lang="en-US" altLang="ja-JP" sz="1400" dirty="0" err="1"/>
              <a:t>pipline</a:t>
            </a:r>
            <a:r>
              <a:rPr lang="ja-JP" altLang="en-US" sz="1400" dirty="0"/>
              <a:t>も試してみたいから、今後、一つの研究テーマとして、研究し続けたいと思います。</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3155" y="1526397"/>
            <a:ext cx="3895259" cy="2191083"/>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ja-JP" altLang="en-US" sz="2240" b="1" dirty="0">
                <a:solidFill>
                  <a:srgbClr val="383838"/>
                </a:solidFill>
                <a:latin typeface="Noto Sans SC" pitchFamily="34" charset="0"/>
              </a:rPr>
              <a:t>今回のインターンシップに関する感想</a:t>
            </a:r>
            <a:endParaRPr lang="en-US" sz="2240" dirty="0"/>
          </a:p>
        </p:txBody>
      </p:sp>
      <p:pic>
        <p:nvPicPr>
          <p:cNvPr id="1026" name="Picture 2">
            <a:extLst>
              <a:ext uri="{FF2B5EF4-FFF2-40B4-BE49-F238E27FC236}">
                <a16:creationId xmlns:a16="http://schemas.microsoft.com/office/drawing/2014/main" id="{D5D68A19-D848-AED3-244C-10FDBE102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490" y="1526397"/>
            <a:ext cx="4156807" cy="2338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lantir and bp Agree to 5-Year Strategic Relationship With New AI  Capabilities | Business Wire">
            <a:extLst>
              <a:ext uri="{FF2B5EF4-FFF2-40B4-BE49-F238E27FC236}">
                <a16:creationId xmlns:a16="http://schemas.microsoft.com/office/drawing/2014/main" id="{EC8D3489-4707-2532-926F-9DE2FFDA4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9" y="1569335"/>
            <a:ext cx="4474437" cy="233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96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10E055-CBAC-4286-FA5F-AF5933F0AA64}"/>
              </a:ext>
            </a:extLst>
          </p:cNvPr>
          <p:cNvSpPr txBox="1"/>
          <p:nvPr/>
        </p:nvSpPr>
        <p:spPr>
          <a:xfrm>
            <a:off x="533933" y="2179224"/>
            <a:ext cx="4572000" cy="1200329"/>
          </a:xfrm>
          <a:prstGeom prst="rect">
            <a:avLst/>
          </a:prstGeom>
          <a:noFill/>
        </p:spPr>
        <p:txBody>
          <a:bodyPr wrap="square">
            <a:spAutoFit/>
          </a:bodyPr>
          <a:lstStyle/>
          <a:p>
            <a:r>
              <a:rPr lang="ja-JP" altLang="en-US" dirty="0"/>
              <a:t>このプロジェクトの遂行にあたり、メンターの</a:t>
            </a:r>
            <a:r>
              <a:rPr lang="en-US" altLang="ja-JP" dirty="0"/>
              <a:t>(</a:t>
            </a:r>
            <a:r>
              <a:rPr lang="ja-JP" altLang="en-US" dirty="0"/>
              <a:t>伊草さん、立道さん、</a:t>
            </a:r>
            <a:r>
              <a:rPr lang="zh-CN" altLang="en-US" dirty="0"/>
              <a:t>卜</a:t>
            </a:r>
            <a:r>
              <a:rPr lang="ja-JP" altLang="en-US" dirty="0"/>
              <a:t>さん</a:t>
            </a:r>
            <a:r>
              <a:rPr lang="en-US" altLang="ja-JP" dirty="0"/>
              <a:t>)</a:t>
            </a:r>
            <a:r>
              <a:rPr lang="ja-JP" altLang="en-US" dirty="0"/>
              <a:t>とすべての職員のご協力とご支援に感謝を表します。</a:t>
            </a:r>
          </a:p>
        </p:txBody>
      </p:sp>
    </p:spTree>
    <p:extLst>
      <p:ext uri="{BB962C8B-B14F-4D97-AF65-F5344CB8AC3E}">
        <p14:creationId xmlns:p14="http://schemas.microsoft.com/office/powerpoint/2010/main" val="379037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76300" y="1833562"/>
            <a:ext cx="3395663" cy="552450"/>
          </a:xfrm>
          <a:prstGeom prst="rect">
            <a:avLst/>
          </a:prstGeom>
          <a:noFill/>
        </p:spPr>
        <p:txBody>
          <a:bodyPr wrap="square" rtlCol="0" anchor="ctr"/>
          <a:lstStyle/>
          <a:p>
            <a:pPr marL="0" indent="0" algn="ctr">
              <a:buNone/>
            </a:pPr>
            <a:r>
              <a:rPr lang="en-US" sz="2560" b="1" dirty="0">
                <a:solidFill>
                  <a:srgbClr val="4E7BD6"/>
                </a:solidFill>
                <a:latin typeface="Noto Sans SC" pitchFamily="34" charset="0"/>
                <a:ea typeface="Noto Sans SC" pitchFamily="34" charset="-122"/>
                <a:cs typeface="Noto Sans SC" pitchFamily="34" charset="-120"/>
              </a:rPr>
              <a:t>THE END</a:t>
            </a:r>
            <a:endParaRPr lang="en-US" sz="2560" dirty="0"/>
          </a:p>
        </p:txBody>
      </p:sp>
      <p:sp>
        <p:nvSpPr>
          <p:cNvPr id="3" name="Text 1"/>
          <p:cNvSpPr/>
          <p:nvPr/>
        </p:nvSpPr>
        <p:spPr>
          <a:xfrm>
            <a:off x="876300" y="2276475"/>
            <a:ext cx="3395663" cy="1033463"/>
          </a:xfrm>
          <a:prstGeom prst="rect">
            <a:avLst/>
          </a:prstGeom>
          <a:noFill/>
        </p:spPr>
        <p:txBody>
          <a:bodyPr wrap="square" rtlCol="0" anchor="ctr"/>
          <a:lstStyle/>
          <a:p>
            <a:pPr marL="0" indent="0" algn="ctr">
              <a:buNone/>
            </a:pPr>
            <a:r>
              <a:rPr lang="en-US" sz="4800" b="1" dirty="0">
                <a:solidFill>
                  <a:srgbClr val="383838"/>
                </a:solidFill>
                <a:latin typeface="Noto Sans SC" pitchFamily="34" charset="0"/>
                <a:ea typeface="Noto Sans SC" pitchFamily="34" charset="-122"/>
                <a:cs typeface="Noto Sans SC" pitchFamily="34" charset="-120"/>
              </a:rPr>
              <a:t>THANKS</a:t>
            </a:r>
            <a:endParaRPr lang="en-US"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14838" y="1423988"/>
            <a:ext cx="1452563" cy="1243013"/>
          </a:xfrm>
          <a:prstGeom prst="rect">
            <a:avLst/>
          </a:prstGeom>
          <a:noFill/>
        </p:spPr>
        <p:txBody>
          <a:bodyPr wrap="square" rtlCol="0" anchor="ctr"/>
          <a:lstStyle/>
          <a:p>
            <a:pPr marL="0" indent="0" algn="l">
              <a:buNone/>
            </a:pPr>
            <a:r>
              <a:rPr lang="en-US" sz="5760" b="1" dirty="0">
                <a:solidFill>
                  <a:srgbClr val="4E7BD6"/>
                </a:solidFill>
                <a:latin typeface="Noto Sans SC" pitchFamily="34" charset="0"/>
                <a:ea typeface="Noto Sans SC" pitchFamily="34" charset="-122"/>
                <a:cs typeface="Noto Sans SC" pitchFamily="34" charset="-120"/>
              </a:rPr>
              <a:t>01</a:t>
            </a:r>
            <a:endParaRPr lang="en-US" sz="5760" dirty="0"/>
          </a:p>
        </p:txBody>
      </p:sp>
      <p:sp>
        <p:nvSpPr>
          <p:cNvPr id="3" name="Text 1"/>
          <p:cNvSpPr/>
          <p:nvPr/>
        </p:nvSpPr>
        <p:spPr>
          <a:xfrm>
            <a:off x="4414838" y="2481263"/>
            <a:ext cx="4477703" cy="890587"/>
          </a:xfrm>
          <a:prstGeom prst="rect">
            <a:avLst/>
          </a:prstGeom>
          <a:noFill/>
        </p:spPr>
        <p:txBody>
          <a:bodyPr wrap="square" rtlCol="0" anchor="t"/>
          <a:lstStyle/>
          <a:p>
            <a:pPr marL="0" indent="0" algn="l">
              <a:buNone/>
            </a:pPr>
            <a:r>
              <a:rPr lang="en-US" sz="3500" b="1" dirty="0">
                <a:solidFill>
                  <a:srgbClr val="383838"/>
                </a:solidFill>
                <a:latin typeface="Noto Sans SC" pitchFamily="34" charset="0"/>
                <a:ea typeface="Noto Sans SC" pitchFamily="34" charset="-122"/>
                <a:cs typeface="Noto Sans SC" pitchFamily="34" charset="-120"/>
              </a:rPr>
              <a:t>モデルの概要</a:t>
            </a:r>
            <a:endParaRPr lang="en-US" sz="3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assets.mindshow.fun/themes/blue_real_estate_enterprise_report_vplus_standard_en_20240823/Content_header.jpg"/>
          <p:cNvPicPr>
            <a:picLocks noChangeAspect="1"/>
          </p:cNvPicPr>
          <p:nvPr/>
        </p:nvPicPr>
        <p:blipFill>
          <a:blip r:embed="rId3"/>
          <a:stretch>
            <a:fillRect/>
          </a:stretch>
        </p:blipFill>
        <p:spPr>
          <a:xfrm>
            <a:off x="0" y="0"/>
            <a:ext cx="9144000" cy="1252538"/>
          </a:xfrm>
          <a:prstGeom prst="rect">
            <a:avLst/>
          </a:prstGeom>
        </p:spPr>
      </p:pic>
      <p:sp>
        <p:nvSpPr>
          <p:cNvPr id="3" name="Text 0"/>
          <p:cNvSpPr/>
          <p:nvPr/>
        </p:nvSpPr>
        <p:spPr>
          <a:xfrm>
            <a:off x="714375" y="309563"/>
            <a:ext cx="7806690" cy="552450"/>
          </a:xfrm>
          <a:prstGeom prst="rect">
            <a:avLst/>
          </a:prstGeom>
          <a:noFill/>
        </p:spPr>
        <p:txBody>
          <a:bodyPr wrap="square" rtlCol="0" anchor="ctr"/>
          <a:lstStyle/>
          <a:p>
            <a:pPr marL="0" indent="0" algn="l">
              <a:buNone/>
            </a:pPr>
            <a:r>
              <a:rPr lang="en-US" sz="2660" b="1" dirty="0">
                <a:solidFill>
                  <a:srgbClr val="4E7BD6"/>
                </a:solidFill>
                <a:latin typeface="Noto Sans SC" pitchFamily="34" charset="0"/>
                <a:ea typeface="Noto Sans SC" pitchFamily="34" charset="-122"/>
                <a:cs typeface="Noto Sans SC" pitchFamily="34" charset="-120"/>
              </a:rPr>
              <a:t>モデルの概要</a:t>
            </a:r>
            <a:endParaRPr lang="en-US" sz="266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397" y="1209675"/>
            <a:ext cx="7449207" cy="3333750"/>
          </a:xfrm>
          <a:prstGeom prst="rect">
            <a:avLst/>
          </a:prstGeom>
        </p:spPr>
      </p:pic>
      <p:sp>
        <p:nvSpPr>
          <p:cNvPr id="5" name="Text 1"/>
          <p:cNvSpPr/>
          <p:nvPr/>
        </p:nvSpPr>
        <p:spPr>
          <a:xfrm>
            <a:off x="3562926" y="367206"/>
            <a:ext cx="3600970" cy="680545"/>
          </a:xfrm>
          <a:prstGeom prst="rect">
            <a:avLst/>
          </a:prstGeom>
          <a:noFill/>
        </p:spPr>
        <p:txBody>
          <a:bodyPr wrap="square" rtlCol="0" anchor="ctr"/>
          <a:lstStyle/>
          <a:p>
            <a:pPr marL="0" indent="0" algn="l">
              <a:lnSpc>
                <a:spcPct val="150000"/>
              </a:lnSpc>
              <a:buNone/>
            </a:pPr>
            <a:r>
              <a:rPr lang="en-US" sz="1350" dirty="0">
                <a:solidFill>
                  <a:srgbClr val="383838"/>
                </a:solidFill>
                <a:latin typeface="Noto Sans SC" pitchFamily="34" charset="0"/>
                <a:ea typeface="Noto Sans SC" pitchFamily="34" charset="-122"/>
                <a:cs typeface="Noto Sans SC" pitchFamily="34" charset="-120"/>
              </a:rPr>
              <a:t>このモデルは3つの部分で構成されている。</a:t>
            </a:r>
            <a:endParaRPr lang="en-US" sz="1350" dirty="0"/>
          </a:p>
        </p:txBody>
      </p:sp>
      <p:sp>
        <p:nvSpPr>
          <p:cNvPr id="6" name="Text 2"/>
          <p:cNvSpPr/>
          <p:nvPr/>
        </p:nvSpPr>
        <p:spPr>
          <a:xfrm>
            <a:off x="4904923" y="3533898"/>
            <a:ext cx="3085443" cy="680545"/>
          </a:xfrm>
          <a:prstGeom prst="rect">
            <a:avLst/>
          </a:prstGeom>
          <a:noFill/>
        </p:spPr>
        <p:txBody>
          <a:bodyPr wrap="square" rtlCol="0" anchor="ctr"/>
          <a:lstStyle/>
          <a:p>
            <a:pPr marL="0" indent="0" algn="l">
              <a:lnSpc>
                <a:spcPct val="150000"/>
              </a:lnSpc>
              <a:buNone/>
            </a:pPr>
            <a:r>
              <a:rPr lang="en-US" sz="1350" dirty="0">
                <a:solidFill>
                  <a:srgbClr val="383838"/>
                </a:solidFill>
                <a:latin typeface="Noto Sans SC" pitchFamily="34" charset="0"/>
                <a:ea typeface="Noto Sans SC" pitchFamily="34" charset="-122"/>
                <a:cs typeface="Noto Sans SC" pitchFamily="34" charset="-120"/>
              </a:rPr>
              <a:t>下落検知システム</a:t>
            </a:r>
            <a:endParaRPr lang="en-US" sz="1350" dirty="0"/>
          </a:p>
        </p:txBody>
      </p:sp>
      <p:sp>
        <p:nvSpPr>
          <p:cNvPr id="7" name="Text 3"/>
          <p:cNvSpPr/>
          <p:nvPr/>
        </p:nvSpPr>
        <p:spPr>
          <a:xfrm>
            <a:off x="4904923" y="2489086"/>
            <a:ext cx="4002254" cy="680545"/>
          </a:xfrm>
          <a:prstGeom prst="rect">
            <a:avLst/>
          </a:prstGeom>
          <a:noFill/>
        </p:spPr>
        <p:txBody>
          <a:bodyPr wrap="square" rtlCol="0" anchor="ctr"/>
          <a:lstStyle/>
          <a:p>
            <a:pPr marL="0" indent="0" algn="l">
              <a:lnSpc>
                <a:spcPct val="150000"/>
              </a:lnSpc>
              <a:buNone/>
            </a:pPr>
            <a:r>
              <a:rPr lang="en-US" altLang="ja-JP" sz="1350" dirty="0">
                <a:solidFill>
                  <a:srgbClr val="383838"/>
                </a:solidFill>
                <a:latin typeface="Noto Sans SC" pitchFamily="34" charset="0"/>
                <a:ea typeface="Noto Sans SC" pitchFamily="34" charset="-122"/>
                <a:cs typeface="Noto Sans SC" pitchFamily="34" charset="-120"/>
              </a:rPr>
              <a:t>Prompt Engineering </a:t>
            </a:r>
            <a:r>
              <a:rPr lang="ja-JP" altLang="en-US" sz="1350" dirty="0">
                <a:solidFill>
                  <a:srgbClr val="383838"/>
                </a:solidFill>
                <a:latin typeface="Noto Sans SC" pitchFamily="34" charset="0"/>
                <a:ea typeface="Noto Sans SC" pitchFamily="34" charset="-122"/>
                <a:cs typeface="Noto Sans SC" pitchFamily="34" charset="-120"/>
              </a:rPr>
              <a:t>で</a:t>
            </a:r>
            <a:r>
              <a:rPr lang="en-US" altLang="ja-JP" sz="1350" dirty="0">
                <a:solidFill>
                  <a:srgbClr val="383838"/>
                </a:solidFill>
                <a:latin typeface="Noto Sans SC" pitchFamily="34" charset="0"/>
                <a:ea typeface="Noto Sans SC" pitchFamily="34" charset="-122"/>
              </a:rPr>
              <a:t>LLM</a:t>
            </a:r>
            <a:r>
              <a:rPr lang="ja-JP" altLang="en-US" sz="1350" dirty="0">
                <a:solidFill>
                  <a:srgbClr val="383838"/>
                </a:solidFill>
                <a:latin typeface="Noto Sans SC" pitchFamily="34" charset="0"/>
                <a:ea typeface="Noto Sans SC" pitchFamily="34" charset="-122"/>
              </a:rPr>
              <a:t>より投資者プロファイルの分析を生成</a:t>
            </a:r>
            <a:endParaRPr lang="en-US" sz="1350" dirty="0"/>
          </a:p>
        </p:txBody>
      </p:sp>
      <p:sp>
        <p:nvSpPr>
          <p:cNvPr id="8" name="Text 3">
            <a:extLst>
              <a:ext uri="{FF2B5EF4-FFF2-40B4-BE49-F238E27FC236}">
                <a16:creationId xmlns:a16="http://schemas.microsoft.com/office/drawing/2014/main" id="{EFA36B1C-421E-A5A6-21F9-FAB1B9480519}"/>
              </a:ext>
            </a:extLst>
          </p:cNvPr>
          <p:cNvSpPr/>
          <p:nvPr/>
        </p:nvSpPr>
        <p:spPr>
          <a:xfrm>
            <a:off x="4835453" y="1450783"/>
            <a:ext cx="3530622" cy="680545"/>
          </a:xfrm>
          <a:prstGeom prst="rect">
            <a:avLst/>
          </a:prstGeom>
          <a:noFill/>
        </p:spPr>
        <p:txBody>
          <a:bodyPr wrap="square" rtlCol="0" anchor="ctr"/>
          <a:lstStyle/>
          <a:p>
            <a:pPr marL="0" indent="0" algn="l">
              <a:lnSpc>
                <a:spcPct val="150000"/>
              </a:lnSpc>
              <a:buNone/>
            </a:pPr>
            <a:r>
              <a:rPr lang="ja-JP" altLang="en-US" sz="1350" dirty="0">
                <a:solidFill>
                  <a:srgbClr val="383838"/>
                </a:solidFill>
                <a:latin typeface="Noto Sans SC" pitchFamily="34" charset="0"/>
                <a:ea typeface="Noto Sans SC" pitchFamily="34" charset="-122"/>
                <a:cs typeface="Noto Sans SC" pitchFamily="34" charset="-120"/>
              </a:rPr>
              <a:t>株価やニュースより機械学習分析</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4094" y="414797"/>
            <a:ext cx="2976898" cy="1585913"/>
          </a:xfrm>
          <a:prstGeom prst="rect">
            <a:avLst/>
          </a:prstGeom>
          <a:noFill/>
        </p:spPr>
        <p:txBody>
          <a:bodyPr wrap="square" rtlCol="0" anchor="t"/>
          <a:lstStyle/>
          <a:p>
            <a:pPr marL="0" indent="0">
              <a:buNone/>
            </a:pPr>
            <a:r>
              <a:rPr lang="ja-JP" altLang="en-US" sz="2000" dirty="0"/>
              <a:t>１、機械学習</a:t>
            </a:r>
            <a:endParaRPr lang="en-US" sz="2000" dirty="0"/>
          </a:p>
        </p:txBody>
      </p:sp>
      <p:sp>
        <p:nvSpPr>
          <p:cNvPr id="10" name="Text 1">
            <a:extLst>
              <a:ext uri="{FF2B5EF4-FFF2-40B4-BE49-F238E27FC236}">
                <a16:creationId xmlns:a16="http://schemas.microsoft.com/office/drawing/2014/main" id="{1D169FE3-637B-204E-294E-A41BFE878241}"/>
              </a:ext>
            </a:extLst>
          </p:cNvPr>
          <p:cNvSpPr/>
          <p:nvPr/>
        </p:nvSpPr>
        <p:spPr>
          <a:xfrm>
            <a:off x="2206791" y="1093568"/>
            <a:ext cx="2726778" cy="2368112"/>
          </a:xfrm>
          <a:prstGeom prst="rect">
            <a:avLst/>
          </a:prstGeom>
          <a:noFill/>
        </p:spPr>
        <p:txBody>
          <a:bodyPr wrap="square" rtlCol="0" anchor="t"/>
          <a:lstStyle/>
          <a:p>
            <a:pPr marL="0" indent="0" algn="l">
              <a:lnSpc>
                <a:spcPct val="150000"/>
              </a:lnSpc>
              <a:buNone/>
            </a:pPr>
            <a:endParaRPr lang="en-US" sz="1350" dirty="0"/>
          </a:p>
        </p:txBody>
      </p:sp>
      <p:pic>
        <p:nvPicPr>
          <p:cNvPr id="15" name="图片 14" descr="图形用户界面, 图表&#10;&#10;描述已自动生成">
            <a:extLst>
              <a:ext uri="{FF2B5EF4-FFF2-40B4-BE49-F238E27FC236}">
                <a16:creationId xmlns:a16="http://schemas.microsoft.com/office/drawing/2014/main" id="{53A97D99-85F1-CDA3-4F1E-3F33DF42E476}"/>
              </a:ext>
            </a:extLst>
          </p:cNvPr>
          <p:cNvPicPr>
            <a:picLocks noChangeAspect="1"/>
          </p:cNvPicPr>
          <p:nvPr/>
        </p:nvPicPr>
        <p:blipFill>
          <a:blip r:embed="rId3"/>
          <a:stretch>
            <a:fillRect/>
          </a:stretch>
        </p:blipFill>
        <p:spPr>
          <a:xfrm>
            <a:off x="4498743" y="1553331"/>
            <a:ext cx="4589313" cy="2168448"/>
          </a:xfrm>
          <a:prstGeom prst="rect">
            <a:avLst/>
          </a:prstGeom>
          <a:ln>
            <a:noFill/>
          </a:ln>
        </p:spPr>
      </p:pic>
      <p:pic>
        <p:nvPicPr>
          <p:cNvPr id="18" name="图片 17" descr="图片包含 图形用户界面&#10;&#10;描述已自动生成">
            <a:extLst>
              <a:ext uri="{FF2B5EF4-FFF2-40B4-BE49-F238E27FC236}">
                <a16:creationId xmlns:a16="http://schemas.microsoft.com/office/drawing/2014/main" id="{2094F043-4EA5-66CC-8CDA-69CDFD342866}"/>
              </a:ext>
            </a:extLst>
          </p:cNvPr>
          <p:cNvPicPr>
            <a:picLocks noChangeAspect="1"/>
          </p:cNvPicPr>
          <p:nvPr/>
        </p:nvPicPr>
        <p:blipFill>
          <a:blip r:embed="rId4"/>
          <a:stretch>
            <a:fillRect/>
          </a:stretch>
        </p:blipFill>
        <p:spPr>
          <a:xfrm>
            <a:off x="94448" y="1578343"/>
            <a:ext cx="4309006" cy="2168448"/>
          </a:xfrm>
          <a:prstGeom prst="rect">
            <a:avLst/>
          </a:prstGeom>
        </p:spPr>
      </p:pic>
    </p:spTree>
    <p:extLst>
      <p:ext uri="{BB962C8B-B14F-4D97-AF65-F5344CB8AC3E}">
        <p14:creationId xmlns:p14="http://schemas.microsoft.com/office/powerpoint/2010/main" val="121419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4094" y="414797"/>
            <a:ext cx="2976898" cy="1585913"/>
          </a:xfrm>
          <a:prstGeom prst="rect">
            <a:avLst/>
          </a:prstGeom>
          <a:noFill/>
        </p:spPr>
        <p:txBody>
          <a:bodyPr wrap="square" rtlCol="0" anchor="t"/>
          <a:lstStyle/>
          <a:p>
            <a:pPr marL="0" indent="0">
              <a:buNone/>
            </a:pPr>
            <a:r>
              <a:rPr lang="ja-JP" altLang="en-US" sz="2000" dirty="0"/>
              <a:t>１、機械学習</a:t>
            </a:r>
            <a:endParaRPr lang="en-US" sz="2000" dirty="0"/>
          </a:p>
        </p:txBody>
      </p:sp>
      <p:sp>
        <p:nvSpPr>
          <p:cNvPr id="10" name="Text 1">
            <a:extLst>
              <a:ext uri="{FF2B5EF4-FFF2-40B4-BE49-F238E27FC236}">
                <a16:creationId xmlns:a16="http://schemas.microsoft.com/office/drawing/2014/main" id="{1D169FE3-637B-204E-294E-A41BFE878241}"/>
              </a:ext>
            </a:extLst>
          </p:cNvPr>
          <p:cNvSpPr/>
          <p:nvPr/>
        </p:nvSpPr>
        <p:spPr>
          <a:xfrm>
            <a:off x="2206791" y="1093568"/>
            <a:ext cx="2726778" cy="2368112"/>
          </a:xfrm>
          <a:prstGeom prst="rect">
            <a:avLst/>
          </a:prstGeom>
          <a:noFill/>
        </p:spPr>
        <p:txBody>
          <a:bodyPr wrap="square" rtlCol="0" anchor="t"/>
          <a:lstStyle/>
          <a:p>
            <a:pPr marL="0" indent="0" algn="l">
              <a:lnSpc>
                <a:spcPct val="150000"/>
              </a:lnSpc>
              <a:buNone/>
            </a:pPr>
            <a:endParaRPr lang="en-US" sz="1350" dirty="0"/>
          </a:p>
        </p:txBody>
      </p:sp>
      <p:pic>
        <p:nvPicPr>
          <p:cNvPr id="2" name="图片 1">
            <a:extLst>
              <a:ext uri="{FF2B5EF4-FFF2-40B4-BE49-F238E27FC236}">
                <a16:creationId xmlns:a16="http://schemas.microsoft.com/office/drawing/2014/main" id="{951EE2B5-B3F9-C3AC-9A83-E7DD903A5BD9}"/>
              </a:ext>
            </a:extLst>
          </p:cNvPr>
          <p:cNvPicPr>
            <a:picLocks noChangeAspect="1"/>
          </p:cNvPicPr>
          <p:nvPr/>
        </p:nvPicPr>
        <p:blipFill>
          <a:blip r:embed="rId3"/>
          <a:stretch>
            <a:fillRect/>
          </a:stretch>
        </p:blipFill>
        <p:spPr>
          <a:xfrm>
            <a:off x="427949" y="1499622"/>
            <a:ext cx="8445984" cy="2359718"/>
          </a:xfrm>
          <a:prstGeom prst="rect">
            <a:avLst/>
          </a:prstGeom>
        </p:spPr>
      </p:pic>
    </p:spTree>
    <p:extLst>
      <p:ext uri="{BB962C8B-B14F-4D97-AF65-F5344CB8AC3E}">
        <p14:creationId xmlns:p14="http://schemas.microsoft.com/office/powerpoint/2010/main" val="3437262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A6C02AF-E158-0A56-B8BE-D60C620CE1B1}"/>
              </a:ext>
            </a:extLst>
          </p:cNvPr>
          <p:cNvSpPr txBox="1"/>
          <p:nvPr/>
        </p:nvSpPr>
        <p:spPr>
          <a:xfrm>
            <a:off x="509828" y="310004"/>
            <a:ext cx="2924106" cy="4524315"/>
          </a:xfrm>
          <a:prstGeom prst="rect">
            <a:avLst/>
          </a:prstGeom>
          <a:noFill/>
        </p:spPr>
        <p:txBody>
          <a:bodyPr wrap="square">
            <a:spAutoFit/>
          </a:bodyPr>
          <a:lstStyle/>
          <a:p>
            <a:r>
              <a:rPr lang="ja-JP" altLang="en-US" sz="1800" dirty="0"/>
              <a:t>drop (Logistic Regression):</a:t>
            </a:r>
            <a:endParaRPr lang="en-US" altLang="ja-JP" sz="1800" dirty="0"/>
          </a:p>
          <a:p>
            <a:r>
              <a:rPr lang="ja-JP" altLang="en-US" sz="1800" dirty="0"/>
              <a:t>twitter: -0.518</a:t>
            </a:r>
            <a:endParaRPr lang="en-US" altLang="ja-JP" sz="1800" dirty="0"/>
          </a:p>
          <a:p>
            <a:r>
              <a:rPr lang="ja-JP" altLang="en-US" sz="1800" dirty="0"/>
              <a:t>musk: -0.517</a:t>
            </a:r>
            <a:endParaRPr lang="en-US" altLang="ja-JP" sz="1800" dirty="0"/>
          </a:p>
          <a:p>
            <a:r>
              <a:rPr lang="ja-JP" altLang="en-US" sz="1800" dirty="0"/>
              <a:t>delay: -0.392</a:t>
            </a:r>
            <a:endParaRPr lang="en-US" altLang="ja-JP" sz="1800" dirty="0"/>
          </a:p>
          <a:p>
            <a:r>
              <a:rPr lang="ja-JP" altLang="en-US" sz="1800" dirty="0"/>
              <a:t>ev: -0.279</a:t>
            </a:r>
            <a:endParaRPr lang="en-US" altLang="ja-JP" sz="1800" dirty="0"/>
          </a:p>
          <a:p>
            <a:r>
              <a:rPr lang="ja-JP" altLang="en-US" sz="1800" dirty="0"/>
              <a:t>china: -0.274</a:t>
            </a:r>
            <a:endParaRPr lang="en-US" altLang="ja-JP" sz="1800" dirty="0"/>
          </a:p>
          <a:p>
            <a:r>
              <a:rPr lang="ja-JP" altLang="en-US" sz="1800" dirty="0"/>
              <a:t>elon: -0.255</a:t>
            </a:r>
            <a:endParaRPr lang="en-US" altLang="ja-JP" sz="1800" dirty="0"/>
          </a:p>
          <a:p>
            <a:r>
              <a:rPr lang="ja-JP" altLang="en-US" sz="1800" dirty="0"/>
              <a:t>new: -0.251</a:t>
            </a:r>
            <a:endParaRPr lang="en-US" altLang="ja-JP" sz="1800" dirty="0"/>
          </a:p>
          <a:p>
            <a:r>
              <a:rPr lang="ja-JP" altLang="en-US" sz="1800" dirty="0"/>
              <a:t>ceo: -0.234</a:t>
            </a:r>
            <a:endParaRPr lang="en-US" altLang="ja-JP" sz="1800" dirty="0"/>
          </a:p>
          <a:p>
            <a:r>
              <a:rPr lang="ja-JP" altLang="en-US" sz="1800" dirty="0"/>
              <a:t>cybertruck: -0.230</a:t>
            </a:r>
            <a:endParaRPr lang="en-US" altLang="ja-JP" sz="1800" dirty="0"/>
          </a:p>
          <a:p>
            <a:r>
              <a:rPr lang="ja-JP" altLang="en-US" sz="1800" dirty="0"/>
              <a:t>price: -0.204</a:t>
            </a:r>
            <a:endParaRPr lang="en-US" altLang="ja-JP" sz="1800" dirty="0"/>
          </a:p>
          <a:p>
            <a:r>
              <a:rPr lang="ja-JP" altLang="en-US" sz="1800" dirty="0"/>
              <a:t>ford: -0.203</a:t>
            </a:r>
            <a:endParaRPr lang="en-US" altLang="ja-JP" sz="1800" dirty="0"/>
          </a:p>
          <a:p>
            <a:r>
              <a:rPr lang="ja-JP" altLang="en-US" sz="1800" dirty="0"/>
              <a:t>like: -0.195</a:t>
            </a:r>
            <a:endParaRPr lang="en-US" altLang="ja-JP" sz="1800" dirty="0"/>
          </a:p>
          <a:p>
            <a:r>
              <a:rPr lang="ja-JP" altLang="en-US" sz="1800" dirty="0"/>
              <a:t>deal: -0.194</a:t>
            </a:r>
            <a:endParaRPr lang="en-US" altLang="ja-JP" sz="1800" dirty="0"/>
          </a:p>
          <a:p>
            <a:r>
              <a:rPr lang="ja-JP" altLang="en-US" sz="1800" dirty="0"/>
              <a:t>week: -0.194</a:t>
            </a:r>
            <a:endParaRPr lang="en-US" altLang="ja-JP" sz="1800" dirty="0"/>
          </a:p>
          <a:p>
            <a:r>
              <a:rPr lang="ja-JP" altLang="en-US" sz="1800" dirty="0"/>
              <a:t>make: -0.189</a:t>
            </a:r>
          </a:p>
        </p:txBody>
      </p:sp>
      <p:sp>
        <p:nvSpPr>
          <p:cNvPr id="9" name="箭头: 右 8">
            <a:extLst>
              <a:ext uri="{FF2B5EF4-FFF2-40B4-BE49-F238E27FC236}">
                <a16:creationId xmlns:a16="http://schemas.microsoft.com/office/drawing/2014/main" id="{E3E15726-47F7-AB1A-2D1B-5C5CBF859C4D}"/>
              </a:ext>
            </a:extLst>
          </p:cNvPr>
          <p:cNvSpPr/>
          <p:nvPr/>
        </p:nvSpPr>
        <p:spPr>
          <a:xfrm rot="10800000">
            <a:off x="3552346" y="2308613"/>
            <a:ext cx="1341997" cy="5262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文本框 9">
            <a:extLst>
              <a:ext uri="{FF2B5EF4-FFF2-40B4-BE49-F238E27FC236}">
                <a16:creationId xmlns:a16="http://schemas.microsoft.com/office/drawing/2014/main" id="{3B4A5197-6296-DBCE-8B80-1354D9075167}"/>
              </a:ext>
            </a:extLst>
          </p:cNvPr>
          <p:cNvSpPr txBox="1"/>
          <p:nvPr/>
        </p:nvSpPr>
        <p:spPr>
          <a:xfrm>
            <a:off x="5710066" y="388945"/>
            <a:ext cx="2924106" cy="4247317"/>
          </a:xfrm>
          <a:prstGeom prst="rect">
            <a:avLst/>
          </a:prstGeom>
          <a:noFill/>
        </p:spPr>
        <p:txBody>
          <a:bodyPr wrap="square">
            <a:spAutoFit/>
          </a:bodyPr>
          <a:lstStyle/>
          <a:p>
            <a:r>
              <a:rPr lang="ja-JP" altLang="en-US" sz="1800" dirty="0"/>
              <a:t>drop (Logistic Regression):</a:t>
            </a:r>
            <a:endParaRPr lang="en-US" altLang="ja-JP" sz="1800" dirty="0"/>
          </a:p>
          <a:p>
            <a:r>
              <a:rPr lang="ja-JP" altLang="en-US" sz="1800" dirty="0"/>
              <a:t>twitter: </a:t>
            </a:r>
            <a:r>
              <a:rPr lang="en-US" altLang="ja-JP" sz="1800" dirty="0"/>
              <a:t>0.524</a:t>
            </a:r>
          </a:p>
          <a:p>
            <a:r>
              <a:rPr lang="ja-JP" altLang="en-US" sz="1800" dirty="0"/>
              <a:t>musk: 0.</a:t>
            </a:r>
            <a:r>
              <a:rPr lang="en-US" altLang="ja-JP" dirty="0"/>
              <a:t>462</a:t>
            </a:r>
          </a:p>
          <a:p>
            <a:r>
              <a:rPr lang="en-US" altLang="ja-JP" sz="1800" dirty="0"/>
              <a:t>tuesday:0.283</a:t>
            </a:r>
          </a:p>
          <a:p>
            <a:r>
              <a:rPr lang="ja-JP" altLang="en-US" sz="1800" dirty="0"/>
              <a:t>ev: 0.2</a:t>
            </a:r>
            <a:r>
              <a:rPr lang="en-US" altLang="ja-JP" sz="1800" dirty="0"/>
              <a:t>1</a:t>
            </a:r>
            <a:r>
              <a:rPr lang="en-US" altLang="ja-JP" dirty="0"/>
              <a:t>2</a:t>
            </a:r>
            <a:endParaRPr lang="en-US" altLang="ja-JP" sz="1800" dirty="0"/>
          </a:p>
          <a:p>
            <a:r>
              <a:rPr lang="ja-JP" altLang="en-US" sz="1800" dirty="0"/>
              <a:t>elon: 0.</a:t>
            </a:r>
            <a:r>
              <a:rPr lang="en-US" altLang="ja-JP" dirty="0"/>
              <a:t>31</a:t>
            </a:r>
            <a:r>
              <a:rPr lang="ja-JP" altLang="en-US" sz="1800" dirty="0"/>
              <a:t>5</a:t>
            </a:r>
            <a:endParaRPr lang="en-US" altLang="ja-JP" sz="1800" dirty="0"/>
          </a:p>
          <a:p>
            <a:r>
              <a:rPr lang="ja-JP" altLang="en-US" sz="1800" dirty="0"/>
              <a:t>new: 0.</a:t>
            </a:r>
            <a:r>
              <a:rPr lang="en-US" altLang="ja-JP" dirty="0"/>
              <a:t>30</a:t>
            </a:r>
            <a:r>
              <a:rPr lang="ja-JP" altLang="en-US" sz="1800" dirty="0"/>
              <a:t>1</a:t>
            </a:r>
            <a:endParaRPr lang="en-US" altLang="ja-JP" sz="1800" dirty="0"/>
          </a:p>
          <a:p>
            <a:r>
              <a:rPr lang="ja-JP" altLang="en-US" sz="1800" dirty="0"/>
              <a:t>ceo: 0.</a:t>
            </a:r>
            <a:r>
              <a:rPr lang="en-US" altLang="ja-JP" dirty="0"/>
              <a:t>317</a:t>
            </a:r>
            <a:endParaRPr lang="en-US" altLang="ja-JP" sz="1800" dirty="0"/>
          </a:p>
          <a:p>
            <a:r>
              <a:rPr lang="ja-JP" altLang="en-US" sz="1800" dirty="0"/>
              <a:t>price: 0.2</a:t>
            </a:r>
            <a:r>
              <a:rPr lang="en-US" altLang="ja-JP" sz="1800" dirty="0"/>
              <a:t>3</a:t>
            </a:r>
            <a:r>
              <a:rPr lang="en-US" altLang="ja-JP" dirty="0"/>
              <a:t>1</a:t>
            </a:r>
            <a:endParaRPr lang="en-US" altLang="ja-JP" sz="1800" dirty="0"/>
          </a:p>
          <a:p>
            <a:r>
              <a:rPr lang="en-US" altLang="ja-JP" sz="1800" dirty="0"/>
              <a:t>split: 0.195</a:t>
            </a:r>
          </a:p>
          <a:p>
            <a:r>
              <a:rPr lang="en-US" altLang="ja-JP" sz="1800" dirty="0" err="1"/>
              <a:t>juli</a:t>
            </a:r>
            <a:r>
              <a:rPr lang="en-US" altLang="ja-JP" sz="1800" dirty="0"/>
              <a:t>: 0.164</a:t>
            </a:r>
          </a:p>
          <a:p>
            <a:r>
              <a:rPr lang="en-US" altLang="ja-JP" sz="1800" dirty="0"/>
              <a:t>germani:0.148</a:t>
            </a:r>
          </a:p>
          <a:p>
            <a:r>
              <a:rPr lang="ja-JP" altLang="en-US" sz="1800" dirty="0"/>
              <a:t>like: 0.1</a:t>
            </a:r>
            <a:r>
              <a:rPr lang="en-US" altLang="ja-JP" sz="1800" dirty="0"/>
              <a:t>2</a:t>
            </a:r>
            <a:r>
              <a:rPr lang="ja-JP" altLang="en-US" sz="1800" dirty="0"/>
              <a:t>5</a:t>
            </a:r>
            <a:endParaRPr lang="en-US" altLang="ja-JP" sz="1800" dirty="0"/>
          </a:p>
          <a:p>
            <a:r>
              <a:rPr lang="ja-JP" altLang="en-US" sz="1800" dirty="0"/>
              <a:t>week: 0.</a:t>
            </a:r>
            <a:r>
              <a:rPr lang="en-US" altLang="ja-JP" sz="1800" dirty="0"/>
              <a:t>2</a:t>
            </a:r>
            <a:r>
              <a:rPr lang="en-US" altLang="ja-JP" dirty="0"/>
              <a:t>0</a:t>
            </a:r>
            <a:r>
              <a:rPr lang="ja-JP" altLang="en-US" sz="1800" dirty="0"/>
              <a:t>4</a:t>
            </a:r>
            <a:endParaRPr lang="en-US" altLang="ja-JP" sz="1800" dirty="0"/>
          </a:p>
          <a:p>
            <a:r>
              <a:rPr lang="ja-JP" altLang="en-US" sz="1800" dirty="0"/>
              <a:t>make: 0.1</a:t>
            </a:r>
            <a:r>
              <a:rPr lang="en-US" altLang="ja-JP" sz="1800" dirty="0"/>
              <a:t>5</a:t>
            </a:r>
            <a:r>
              <a:rPr lang="en-US" altLang="ja-JP" dirty="0"/>
              <a:t>2</a:t>
            </a:r>
            <a:endParaRPr lang="ja-JP" altLang="en-US" sz="1800" dirty="0"/>
          </a:p>
        </p:txBody>
      </p:sp>
    </p:spTree>
    <p:extLst>
      <p:ext uri="{BB962C8B-B14F-4D97-AF65-F5344CB8AC3E}">
        <p14:creationId xmlns:p14="http://schemas.microsoft.com/office/powerpoint/2010/main" val="59668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A6C02AF-E158-0A56-B8BE-D60C620CE1B1}"/>
              </a:ext>
            </a:extLst>
          </p:cNvPr>
          <p:cNvSpPr txBox="1"/>
          <p:nvPr/>
        </p:nvSpPr>
        <p:spPr>
          <a:xfrm>
            <a:off x="2956999" y="1770412"/>
            <a:ext cx="2924106" cy="369332"/>
          </a:xfrm>
          <a:prstGeom prst="rect">
            <a:avLst/>
          </a:prstGeom>
          <a:noFill/>
        </p:spPr>
        <p:txBody>
          <a:bodyPr wrap="square">
            <a:spAutoFit/>
          </a:bodyPr>
          <a:lstStyle/>
          <a:p>
            <a:r>
              <a:rPr lang="ja-JP" altLang="en-US" sz="1800" dirty="0"/>
              <a:t>drop (Logistic Regression):</a:t>
            </a:r>
            <a:endParaRPr lang="en-US" altLang="ja-JP" sz="1800" dirty="0"/>
          </a:p>
        </p:txBody>
      </p:sp>
      <p:sp>
        <p:nvSpPr>
          <p:cNvPr id="3" name="文本框 2">
            <a:extLst>
              <a:ext uri="{FF2B5EF4-FFF2-40B4-BE49-F238E27FC236}">
                <a16:creationId xmlns:a16="http://schemas.microsoft.com/office/drawing/2014/main" id="{DA85EA56-C876-384D-FD43-2E681BFFEDD5}"/>
              </a:ext>
            </a:extLst>
          </p:cNvPr>
          <p:cNvSpPr txBox="1"/>
          <p:nvPr/>
        </p:nvSpPr>
        <p:spPr>
          <a:xfrm>
            <a:off x="2286000" y="2314780"/>
            <a:ext cx="4572000" cy="646331"/>
          </a:xfrm>
          <a:prstGeom prst="rect">
            <a:avLst/>
          </a:prstGeom>
          <a:noFill/>
        </p:spPr>
        <p:txBody>
          <a:bodyPr wrap="square">
            <a:spAutoFit/>
          </a:bodyPr>
          <a:lstStyle/>
          <a:p>
            <a:r>
              <a:rPr lang="en-US" altLang="ja-JP" dirty="0" err="1"/>
              <a:t>china,delay,ford,price,deal</a:t>
            </a:r>
            <a:r>
              <a:rPr lang="en-US" altLang="ja-JP" dirty="0"/>
              <a:t> </a:t>
            </a:r>
          </a:p>
          <a:p>
            <a:r>
              <a:rPr lang="en-US" altLang="ja-JP" dirty="0"/>
              <a:t>Sentiment scores: -0.27,-0.39,-0.20,-0.20,-0.19</a:t>
            </a:r>
            <a:endParaRPr lang="ja-JP" altLang="en-US" dirty="0"/>
          </a:p>
        </p:txBody>
      </p:sp>
    </p:spTree>
    <p:extLst>
      <p:ext uri="{BB962C8B-B14F-4D97-AF65-F5344CB8AC3E}">
        <p14:creationId xmlns:p14="http://schemas.microsoft.com/office/powerpoint/2010/main" val="259411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3" name="Text 0"/>
          <p:cNvSpPr/>
          <p:nvPr/>
        </p:nvSpPr>
        <p:spPr>
          <a:xfrm>
            <a:off x="352425" y="280988"/>
            <a:ext cx="8439150" cy="552450"/>
          </a:xfrm>
          <a:prstGeom prst="rect">
            <a:avLst/>
          </a:prstGeom>
          <a:noFill/>
        </p:spPr>
        <p:txBody>
          <a:bodyPr wrap="square" rtlCol="0" anchor="t"/>
          <a:lstStyle/>
          <a:p>
            <a:pPr marL="0" indent="0" algn="ctr">
              <a:buNone/>
            </a:pPr>
            <a:r>
              <a:rPr lang="en-US" sz="2240" b="1" dirty="0">
                <a:solidFill>
                  <a:srgbClr val="4E7BD6"/>
                </a:solidFill>
                <a:latin typeface="Noto Sans SC" pitchFamily="34" charset="0"/>
                <a:ea typeface="Noto Sans SC" pitchFamily="34" charset="-122"/>
                <a:cs typeface="Noto Sans SC" pitchFamily="34" charset="-120"/>
              </a:rPr>
              <a:t>Prompt Engineering</a:t>
            </a:r>
            <a:endParaRPr lang="en-US" sz="2240" dirty="0"/>
          </a:p>
        </p:txBody>
      </p:sp>
      <p:sp>
        <p:nvSpPr>
          <p:cNvPr id="4" name="Text 1"/>
          <p:cNvSpPr/>
          <p:nvPr/>
        </p:nvSpPr>
        <p:spPr>
          <a:xfrm>
            <a:off x="428625" y="1571625"/>
            <a:ext cx="2362200" cy="952500"/>
          </a:xfrm>
          <a:prstGeom prst="rect">
            <a:avLst/>
          </a:prstGeom>
          <a:noFill/>
        </p:spPr>
        <p:txBody>
          <a:bodyPr wrap="square" rtlCol="0" anchor="t"/>
          <a:lstStyle/>
          <a:p>
            <a:pPr marL="0" indent="0" algn="l">
              <a:lnSpc>
                <a:spcPct val="150000"/>
              </a:lnSpc>
              <a:buNone/>
            </a:pPr>
            <a:r>
              <a:rPr lang="ja-JP" altLang="en-US" sz="910" dirty="0">
                <a:solidFill>
                  <a:srgbClr val="000000"/>
                </a:solidFill>
                <a:latin typeface="Noto Sans SC" pitchFamily="34" charset="0"/>
                <a:ea typeface="Noto Sans SC" pitchFamily="34" charset="-122"/>
                <a:cs typeface="Noto Sans SC" pitchFamily="34" charset="-120"/>
              </a:rPr>
              <a:t>機械学習モデル</a:t>
            </a:r>
            <a:r>
              <a:rPr lang="en-US" sz="910" dirty="0" err="1">
                <a:solidFill>
                  <a:srgbClr val="000000"/>
                </a:solidFill>
                <a:latin typeface="Noto Sans SC" pitchFamily="34" charset="0"/>
                <a:ea typeface="Noto Sans SC" pitchFamily="34" charset="-122"/>
                <a:cs typeface="Noto Sans SC" pitchFamily="34" charset="-120"/>
              </a:rPr>
              <a:t>で検出されたキーワードや感情パラメータを基に、プロンプト（指示文）を</a:t>
            </a:r>
            <a:r>
              <a:rPr lang="ja-JP" altLang="en-US" sz="910" dirty="0">
                <a:solidFill>
                  <a:srgbClr val="000000"/>
                </a:solidFill>
                <a:latin typeface="Noto Sans SC" pitchFamily="34" charset="0"/>
                <a:ea typeface="Noto Sans SC" pitchFamily="34" charset="-122"/>
                <a:cs typeface="Noto Sans SC" pitchFamily="34" charset="-120"/>
              </a:rPr>
              <a:t>作成</a:t>
            </a:r>
            <a:r>
              <a:rPr lang="en-US" sz="910" dirty="0" err="1">
                <a:solidFill>
                  <a:srgbClr val="000000"/>
                </a:solidFill>
                <a:latin typeface="Noto Sans SC" pitchFamily="34" charset="0"/>
                <a:ea typeface="Noto Sans SC" pitchFamily="34" charset="-122"/>
                <a:cs typeface="Noto Sans SC" pitchFamily="34" charset="-120"/>
              </a:rPr>
              <a:t>してpalantir</a:t>
            </a:r>
            <a:r>
              <a:rPr lang="ja-JP" altLang="en-US" sz="910" dirty="0">
                <a:solidFill>
                  <a:srgbClr val="000000"/>
                </a:solidFill>
                <a:latin typeface="Noto Sans SC" pitchFamily="34" charset="0"/>
                <a:ea typeface="Noto Sans SC" pitchFamily="34" charset="-122"/>
                <a:cs typeface="Noto Sans SC" pitchFamily="34" charset="-120"/>
              </a:rPr>
              <a:t>に載せた</a:t>
            </a:r>
            <a:r>
              <a:rPr lang="en-US" sz="910" dirty="0" err="1">
                <a:solidFill>
                  <a:srgbClr val="000000"/>
                </a:solidFill>
                <a:latin typeface="Noto Sans SC" pitchFamily="34" charset="0"/>
                <a:ea typeface="Noto Sans SC" pitchFamily="34" charset="-122"/>
                <a:cs typeface="Noto Sans SC" pitchFamily="34" charset="-120"/>
              </a:rPr>
              <a:t>大規模言語モデル（LLM）に問い合わせる</a:t>
            </a:r>
            <a:r>
              <a:rPr lang="en-US" sz="910" dirty="0">
                <a:solidFill>
                  <a:srgbClr val="000000"/>
                </a:solidFill>
                <a:latin typeface="Noto Sans SC" pitchFamily="34" charset="0"/>
                <a:ea typeface="Noto Sans SC" pitchFamily="34" charset="-122"/>
                <a:cs typeface="Noto Sans SC" pitchFamily="34" charset="-120"/>
              </a:rPr>
              <a:t>。</a:t>
            </a:r>
            <a:endParaRPr lang="en-US" sz="910" dirty="0"/>
          </a:p>
        </p:txBody>
      </p:sp>
      <p:sp>
        <p:nvSpPr>
          <p:cNvPr id="5" name="Text 2"/>
          <p:cNvSpPr/>
          <p:nvPr/>
        </p:nvSpPr>
        <p:spPr>
          <a:xfrm>
            <a:off x="6348412" y="3533775"/>
            <a:ext cx="2362200" cy="952500"/>
          </a:xfrm>
          <a:prstGeom prst="rect">
            <a:avLst/>
          </a:prstGeom>
          <a:noFill/>
        </p:spPr>
        <p:txBody>
          <a:bodyPr wrap="square" rtlCol="0" anchor="t"/>
          <a:lstStyle/>
          <a:p>
            <a:pPr marL="0" indent="0" algn="l">
              <a:lnSpc>
                <a:spcPct val="150000"/>
              </a:lnSpc>
              <a:buNone/>
            </a:pPr>
            <a:r>
              <a:rPr lang="en-US" sz="910" dirty="0">
                <a:solidFill>
                  <a:srgbClr val="FFFFFF"/>
                </a:solidFill>
                <a:latin typeface="Noto Sans SC" pitchFamily="34" charset="0"/>
                <a:ea typeface="Noto Sans SC" pitchFamily="34" charset="-122"/>
                <a:cs typeface="Noto Sans SC" pitchFamily="34" charset="-120"/>
              </a:rPr>
              <a:t>このプロンプトを使って、LLMに会社に対する投資家の評価を求めることで、投資家が会社のどの点を重視しているか、または重視していないかを明らかにすることができる。</a:t>
            </a:r>
            <a:endParaRPr lang="en-US" sz="91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VjZDY0YzNkNjlhNmYzOWFjYzE5MjQ2YTVmZGM4ZG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TotalTime>
  <Words>1958</Words>
  <Application>Microsoft Office PowerPoint</Application>
  <PresentationFormat>全屏显示(16:9)</PresentationFormat>
  <Paragraphs>159</Paragraphs>
  <Slides>27</Slides>
  <Notes>27</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Noto Sans SC</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SUBTITLE HERE</dc:subject>
  <dc:creator>MindShow.fun</dc:creator>
  <cp:lastModifiedBy>ZHU, Guangyi</cp:lastModifiedBy>
  <cp:revision>18</cp:revision>
  <dcterms:created xsi:type="dcterms:W3CDTF">2024-09-12T11:05:00Z</dcterms:created>
  <dcterms:modified xsi:type="dcterms:W3CDTF">2024-09-13T04:00:40Z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11305DE15F0A42789547B9FD8C5BBBF9_12</vt:lpwstr>
  </property>
  <property fmtid="{D5CDD505-2E9C-101B-9397-08002B2CF9AE}" pid="3" name="KSOProductBuildVer">
    <vt:lpwstr>2052-12.1.0.18240</vt:lpwstr>
  </property>
</Properties>
</file>